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50"/>
  </p:notesMasterIdLst>
  <p:handoutMasterIdLst>
    <p:handoutMasterId r:id="rId51"/>
  </p:handoutMasterIdLst>
  <p:sldIdLst>
    <p:sldId id="358" r:id="rId2"/>
    <p:sldId id="258" r:id="rId3"/>
    <p:sldId id="339" r:id="rId4"/>
    <p:sldId id="456" r:id="rId5"/>
    <p:sldId id="429" r:id="rId6"/>
    <p:sldId id="457" r:id="rId7"/>
    <p:sldId id="436" r:id="rId8"/>
    <p:sldId id="385" r:id="rId9"/>
    <p:sldId id="337" r:id="rId10"/>
    <p:sldId id="384" r:id="rId11"/>
    <p:sldId id="386" r:id="rId12"/>
    <p:sldId id="338" r:id="rId13"/>
    <p:sldId id="432" r:id="rId14"/>
    <p:sldId id="388" r:id="rId15"/>
    <p:sldId id="458" r:id="rId16"/>
    <p:sldId id="459" r:id="rId17"/>
    <p:sldId id="460" r:id="rId18"/>
    <p:sldId id="461" r:id="rId19"/>
    <p:sldId id="389" r:id="rId20"/>
    <p:sldId id="391" r:id="rId21"/>
    <p:sldId id="435" r:id="rId22"/>
    <p:sldId id="430" r:id="rId23"/>
    <p:sldId id="455" r:id="rId24"/>
    <p:sldId id="438" r:id="rId25"/>
    <p:sldId id="454" r:id="rId26"/>
    <p:sldId id="347" r:id="rId27"/>
    <p:sldId id="278" r:id="rId28"/>
    <p:sldId id="450" r:id="rId29"/>
    <p:sldId id="442" r:id="rId30"/>
    <p:sldId id="291" r:id="rId31"/>
    <p:sldId id="447" r:id="rId32"/>
    <p:sldId id="446" r:id="rId33"/>
    <p:sldId id="448" r:id="rId34"/>
    <p:sldId id="405" r:id="rId35"/>
    <p:sldId id="451" r:id="rId36"/>
    <p:sldId id="370" r:id="rId37"/>
    <p:sldId id="408" r:id="rId38"/>
    <p:sldId id="409" r:id="rId39"/>
    <p:sldId id="449" r:id="rId40"/>
    <p:sldId id="419" r:id="rId41"/>
    <p:sldId id="373" r:id="rId42"/>
    <p:sldId id="366" r:id="rId43"/>
    <p:sldId id="355" r:id="rId44"/>
    <p:sldId id="353" r:id="rId45"/>
    <p:sldId id="354" r:id="rId46"/>
    <p:sldId id="462" r:id="rId47"/>
    <p:sldId id="323" r:id="rId48"/>
    <p:sldId id="357" r:id="rId49"/>
  </p:sldIdLst>
  <p:sldSz cx="9144000" cy="6858000" type="screen4x3"/>
  <p:notesSz cx="6858000" cy="96869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33"/>
    <a:srgbClr val="66FF33"/>
    <a:srgbClr val="0080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86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3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3.xml"/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22" cy="482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27" tIns="47264" rIns="94527" bIns="47264" numCol="1" anchor="t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65" y="0"/>
            <a:ext cx="2971536" cy="482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27" tIns="47264" rIns="94527" bIns="4726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EF74286-8307-428B-B9BB-99DABE632042}" type="datetimeFigureOut">
              <a:rPr lang="fr-FR" altLang="fr-FR"/>
              <a:pPr>
                <a:defRPr/>
              </a:pPr>
              <a:t>04/02/2019</a:t>
            </a:fld>
            <a:endParaRPr lang="fr-FR" altLang="fr-FR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3964"/>
            <a:ext cx="2973122" cy="482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27" tIns="47264" rIns="94527" bIns="47264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65" y="9203964"/>
            <a:ext cx="2971536" cy="482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27" tIns="47264" rIns="94527" bIns="4726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E63FE66-D805-4554-B12F-3C4AD1802C6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8730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22" cy="4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7" tIns="47264" rIns="94527" bIns="47264" numCol="1" anchor="t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465" y="0"/>
            <a:ext cx="2971536" cy="4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7" tIns="47264" rIns="94527" bIns="47264" numCol="1" anchor="t" anchorCtr="0" compatLnSpc="1">
            <a:prstTxWarp prst="textNoShape">
              <a:avLst/>
            </a:prstTxWarp>
          </a:bodyPr>
          <a:lstStyle>
            <a:lvl1pPr algn="r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25488"/>
            <a:ext cx="4846638" cy="3633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9" y="4601982"/>
            <a:ext cx="5028142" cy="43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7" tIns="47264" rIns="94527" bIns="47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3964"/>
            <a:ext cx="2973122" cy="4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7" tIns="47264" rIns="94527" bIns="47264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465" y="9203964"/>
            <a:ext cx="2971536" cy="4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7" tIns="47264" rIns="94527" bIns="4726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859F0D0-D745-485F-B50B-A921CD64391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306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D54B4-F8F8-4F3D-89A7-BFB34DEAEFFB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4175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bacs technologiques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34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L’organisation en séries est maintenue</a:t>
            </a:r>
          </a:p>
          <a:p>
            <a:pPr marL="457200" lvl="1" indent="0">
              <a:buFont typeface="Arial Italic"/>
              <a:buNone/>
              <a:defRPr/>
            </a:pPr>
            <a:r>
              <a:rPr lang="fr-FR" sz="1500" dirty="0" smtClean="0"/>
              <a:t>Dès la fin de la seconde, les élèves optant pour la voie technologique choisiront leur série, qui déterminera leurs enseignements de spécialité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69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Horaires des</a:t>
            </a:r>
            <a:r>
              <a:rPr lang="fr-FR" baseline="0" dirty="0" smtClean="0"/>
              <a:t> bacs technologiques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6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8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2C13-F555-4DC3-874A-F49104B16C01}" type="slidenum">
              <a:rPr lang="fr-FR" altLang="fr-FR" smtClean="0"/>
              <a:pPr/>
              <a:t>27</a:t>
            </a:fld>
            <a:endParaRPr lang="fr-FR" altLang="fr-FR" dirty="0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3" y="4601982"/>
            <a:ext cx="5486400" cy="43589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759319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 smtClean="0"/>
              <a:t>Attention:</a:t>
            </a:r>
            <a:r>
              <a:rPr lang="fr-FR" i="1" baseline="0" dirty="0" smtClean="0"/>
              <a:t> Certains CAP et BAC PRO sont très sélectifs, prévoir plusieurs </a:t>
            </a:r>
            <a:r>
              <a:rPr lang="fr-FR" i="1" baseline="0" dirty="0" err="1" smtClean="0"/>
              <a:t>voeux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9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47380-0A82-41B8-AF5B-3FC5946A3250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4" y="9200898"/>
            <a:ext cx="2971800" cy="484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41" tIns="48382" rIns="93041" bIns="48382" anchor="b"/>
          <a:lstStyle/>
          <a:p>
            <a:pPr algn="r">
              <a:tabLst>
                <a:tab pos="0" algn="l"/>
                <a:tab pos="945294" algn="l"/>
                <a:tab pos="1890590" algn="l"/>
                <a:tab pos="2835884" algn="l"/>
                <a:tab pos="3781179" algn="l"/>
                <a:tab pos="4726474" algn="l"/>
                <a:tab pos="5671769" algn="l"/>
                <a:tab pos="6617064" algn="l"/>
                <a:tab pos="7562359" algn="l"/>
                <a:tab pos="8507653" algn="l"/>
                <a:tab pos="9452948" algn="l"/>
                <a:tab pos="10398243" algn="l"/>
              </a:tabLst>
            </a:pPr>
            <a:fld id="{C5B9CC66-5B55-4124-97D8-272ADA12F320}" type="slidenum">
              <a:rPr lang="fr-FR" sz="1300">
                <a:solidFill>
                  <a:srgbClr val="000000"/>
                </a:solidFill>
              </a:rPr>
              <a:pPr algn="r">
                <a:tabLst>
                  <a:tab pos="0" algn="l"/>
                  <a:tab pos="945294" algn="l"/>
                  <a:tab pos="1890590" algn="l"/>
                  <a:tab pos="2835884" algn="l"/>
                  <a:tab pos="3781179" algn="l"/>
                  <a:tab pos="4726474" algn="l"/>
                  <a:tab pos="5671769" algn="l"/>
                  <a:tab pos="6617064" algn="l"/>
                  <a:tab pos="7562359" algn="l"/>
                  <a:tab pos="8507653" algn="l"/>
                  <a:tab pos="9452948" algn="l"/>
                  <a:tab pos="10398243" algn="l"/>
                </a:tabLst>
              </a:pPr>
              <a:t>29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952500" y="726519"/>
            <a:ext cx="4953000" cy="3632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29" tIns="47265" rIns="94529" bIns="47265" anchor="ctr"/>
          <a:lstStyle/>
          <a:p>
            <a:endParaRPr lang="fr-FR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01291"/>
            <a:ext cx="5486400" cy="445834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Modifier les domaines</a:t>
            </a:r>
          </a:p>
        </p:txBody>
      </p:sp>
    </p:spTree>
    <p:extLst>
      <p:ext uri="{BB962C8B-B14F-4D97-AF65-F5344CB8AC3E}">
        <p14:creationId xmlns:p14="http://schemas.microsoft.com/office/powerpoint/2010/main" val="308965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8BDBF-5161-4DDF-81D9-7DC19878A554}" type="slidenum">
              <a:rPr lang="fr-FR" altLang="fr-FR" smtClean="0"/>
              <a:pPr/>
              <a:t>30</a:t>
            </a:fld>
            <a:endParaRPr lang="fr-FR" altLang="fr-FR" dirty="0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96703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F4AE8-E8FB-4177-9D2F-1062F4D7103C}" type="slidenum">
              <a:rPr lang="fr-FR" altLang="fr-FR" smtClean="0"/>
              <a:pPr/>
              <a:t>31</a:t>
            </a:fld>
            <a:endParaRPr lang="fr-FR" altLang="fr-FR" dirty="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3" y="4601982"/>
            <a:ext cx="5486400" cy="43589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68180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Métiers</a:t>
            </a:r>
            <a:r>
              <a:rPr lang="fr-FR" baseline="0" dirty="0" smtClean="0"/>
              <a:t> de la construction durable, du bâtiment et des travaux publics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83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DD7F2-937B-4E2B-A753-B7D3B39D3A3C}" type="slidenum">
              <a:rPr lang="fr-FR" altLang="fr-FR" smtClean="0"/>
              <a:pPr/>
              <a:t>2</a:t>
            </a:fld>
            <a:endParaRPr lang="fr-FR" altLang="fr-FR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3" y="4601982"/>
            <a:ext cx="5486400" cy="43589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731972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05648-0C27-4BEA-93AF-18B458943ED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2532" name="Text Box 1"/>
          <p:cNvSpPr txBox="1">
            <a:spLocks noChangeArrowheads="1"/>
          </p:cNvSpPr>
          <p:nvPr/>
        </p:nvSpPr>
        <p:spPr bwMode="auto">
          <a:xfrm>
            <a:off x="3881707" y="0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3881707" y="8414921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6142812-638A-4F2E-A2A3-9EAE5B2F5AEE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>
                <a:spcBef>
                  <a:spcPct val="0"/>
                </a:spcBef>
              </a:pPr>
              <a:t>36</a:t>
            </a:fld>
            <a:endParaRPr lang="fr-FR" altLang="fr-FR" dirty="0" smtClean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25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39990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10214-E809-431A-A082-892418FA151D}" type="slidenum">
              <a:rPr lang="fr-FR" altLang="fr-FR" smtClean="0"/>
              <a:pPr/>
              <a:t>39</a:t>
            </a:fld>
            <a:endParaRPr lang="fr-FR" altLang="fr-FR" dirty="0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311862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66823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15336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363849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12362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dirty="0" smtClean="0"/>
              <a:t>14/02/13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4ADFE-C450-412E-B03E-9F0971674CC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770989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DD7F2-937B-4E2B-A753-B7D3B39D3A3C}" type="slidenum">
              <a:rPr lang="fr-FR" altLang="fr-FR" smtClean="0"/>
              <a:pPr/>
              <a:t>41</a:t>
            </a:fld>
            <a:endParaRPr lang="fr-FR" altLang="fr-FR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3" y="4601982"/>
            <a:ext cx="5486400" cy="43589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altLang="fr-FR" dirty="0" smtClean="0"/>
              <a:t>Les passerelles possibles entre</a:t>
            </a:r>
            <a:r>
              <a:rPr lang="fr-FR" altLang="fr-FR" baseline="0" dirty="0" smtClean="0"/>
              <a:t> les formations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4977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905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66823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15336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363849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12362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dirty="0" smtClean="0"/>
              <a:t>14/02/13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0DE9A-6179-4708-912C-A1A94D9CC6C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Text Box 1"/>
          <p:cNvSpPr txBox="1">
            <a:spLocks noChangeArrowheads="1"/>
          </p:cNvSpPr>
          <p:nvPr/>
        </p:nvSpPr>
        <p:spPr bwMode="auto">
          <a:xfrm>
            <a:off x="3881707" y="0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14/02/13</a:t>
            </a:r>
          </a:p>
        </p:txBody>
      </p:sp>
      <p:sp>
        <p:nvSpPr>
          <p:cNvPr id="57349" name="Text Box 2"/>
          <p:cNvSpPr txBox="1">
            <a:spLocks noChangeArrowheads="1"/>
          </p:cNvSpPr>
          <p:nvPr/>
        </p:nvSpPr>
        <p:spPr bwMode="auto">
          <a:xfrm>
            <a:off x="3881707" y="8414921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87FEA87-038F-452B-A65B-035CF6C93E0F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44</a:t>
            </a:fld>
            <a:endParaRPr lang="fr-FR" altLang="fr-FR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5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570668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66823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15336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363849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12362" indent="-224257" defTabSz="4407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dirty="0" smtClean="0"/>
              <a:t>14/02/13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510D2-D56A-4A6D-89B2-62FA22F44067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Text Box 1"/>
          <p:cNvSpPr txBox="1">
            <a:spLocks noChangeArrowheads="1"/>
          </p:cNvSpPr>
          <p:nvPr/>
        </p:nvSpPr>
        <p:spPr bwMode="auto">
          <a:xfrm>
            <a:off x="3881707" y="0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14/02/13</a:t>
            </a:r>
          </a:p>
        </p:txBody>
      </p:sp>
      <p:sp>
        <p:nvSpPr>
          <p:cNvPr id="59397" name="Text Box 2"/>
          <p:cNvSpPr txBox="1">
            <a:spLocks noChangeArrowheads="1"/>
          </p:cNvSpPr>
          <p:nvPr/>
        </p:nvSpPr>
        <p:spPr bwMode="auto">
          <a:xfrm>
            <a:off x="3881707" y="8414921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6F848C9-F965-4340-B8FF-F678AB0AE70A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45</a:t>
            </a:fld>
            <a:endParaRPr lang="fr-FR" altLang="fr-FR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337266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6465" y="9203964"/>
            <a:ext cx="2971536" cy="4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7" tIns="47264" rIns="94527" bIns="47264" anchor="b"/>
          <a:lstStyle/>
          <a:p>
            <a:pPr algn="r"/>
            <a:fld id="{D4A936E2-32B6-4CFF-979C-924C534B8C28}" type="slidenum">
              <a:rPr lang="fr-FR" altLang="fr-FR" sz="1300"/>
              <a:pPr algn="r"/>
              <a:t>47</a:t>
            </a:fld>
            <a:endParaRPr lang="fr-FR" altLang="fr-FR" sz="1300" dirty="0"/>
          </a:p>
        </p:txBody>
      </p:sp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686593" y="4601982"/>
            <a:ext cx="5486400" cy="4358962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5635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B0B773-0623-46E9-9574-5CDEE33A1611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6628" name="Text Box 1"/>
          <p:cNvSpPr txBox="1">
            <a:spLocks noChangeArrowheads="1"/>
          </p:cNvSpPr>
          <p:nvPr/>
        </p:nvSpPr>
        <p:spPr bwMode="auto">
          <a:xfrm>
            <a:off x="3881707" y="0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3881707" y="8414921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1C486BB-DEBD-4BB0-89DE-7EF32C799FA4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>
                <a:spcBef>
                  <a:spcPct val="0"/>
                </a:spcBef>
              </a:pPr>
              <a:t>3</a:t>
            </a:fld>
            <a:endParaRPr lang="fr-FR" altLang="fr-FR" dirty="0" smtClean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66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9049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49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seconde générale et technologique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F0D0-D745-485F-B50B-A921CD64391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05648-0C27-4BEA-93AF-18B458943ED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2532" name="Text Box 1"/>
          <p:cNvSpPr txBox="1">
            <a:spLocks noChangeArrowheads="1"/>
          </p:cNvSpPr>
          <p:nvPr/>
        </p:nvSpPr>
        <p:spPr bwMode="auto">
          <a:xfrm>
            <a:off x="3881707" y="0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3881707" y="8414921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6142812-638A-4F2E-A2A3-9EAE5B2F5AEE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>
                <a:spcBef>
                  <a:spcPct val="0"/>
                </a:spcBef>
              </a:pPr>
              <a:t>6</a:t>
            </a:fld>
            <a:endParaRPr lang="fr-FR" altLang="fr-FR" dirty="0" smtClean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25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7959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05648-0C27-4BEA-93AF-18B458943ED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2532" name="Text Box 1"/>
          <p:cNvSpPr txBox="1">
            <a:spLocks noChangeArrowheads="1"/>
          </p:cNvSpPr>
          <p:nvPr/>
        </p:nvSpPr>
        <p:spPr bwMode="auto">
          <a:xfrm>
            <a:off x="3881707" y="0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3881707" y="8414921"/>
            <a:ext cx="2968364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6142812-638A-4F2E-A2A3-9EAE5B2F5AEE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>
                <a:spcBef>
                  <a:spcPct val="0"/>
                </a:spcBef>
              </a:pPr>
              <a:t>9</a:t>
            </a:fld>
            <a:endParaRPr lang="fr-FR" altLang="fr-FR" dirty="0" smtClean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25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02514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DF10A-8B48-4017-9832-BBD60C4382B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3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14/02/13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834" indent="-280321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283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9796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309" indent="-224257">
              <a:spcBef>
                <a:spcPct val="30000"/>
              </a:spcBef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6823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336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3849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2362" indent="-224257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97026" algn="l"/>
                <a:tab pos="1794053" algn="l"/>
                <a:tab pos="2691079" algn="l"/>
                <a:tab pos="3588106" algn="l"/>
                <a:tab pos="4485132" algn="l"/>
                <a:tab pos="5382158" algn="l"/>
                <a:tab pos="6279185" algn="l"/>
                <a:tab pos="7176211" algn="l"/>
                <a:tab pos="8073238" algn="l"/>
                <a:tab pos="8970264" algn="l"/>
                <a:tab pos="986729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84EE3E-74C0-4566-B0C6-A13D4EE7D4C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665163"/>
            <a:ext cx="4427537" cy="3319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43" y="4206692"/>
            <a:ext cx="5023386" cy="398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45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FR" sz="1800" dirty="0" smtClean="0">
                <a:solidFill>
                  <a:prstClr val="black"/>
                </a:solidFill>
                <a:latin typeface="Lucida Sans Unicode" panose="020B0602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4232EA-EE78-411F-94A7-7AD50B47E387}" type="datetimeFigureOut">
              <a:rPr lang="fr-FR"/>
              <a:pPr>
                <a:defRPr/>
              </a:pPr>
              <a:t>04/02/2019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33137B-5504-4948-810C-CE58E7A1008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8746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2309-CFA5-46D4-A395-6EBE14211B7A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11D3-68C2-4D3B-853B-A8A7DEFFF761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5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82AF-E2EF-4FA9-9738-E9E376C94F86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587A-498A-403E-86AE-A89416DD4D5C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FA0ED81-E17A-484A-B106-0D74637AA4C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AAC0-EE75-44A9-A99E-6B29E70B3BDF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75A1-F0C2-4079-8FF5-154690CCEF00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84E1EA-E87A-4048-A8B5-2D2DF47AF2EB}" type="datetimeFigureOut">
              <a:rPr lang="fr-FR">
                <a:solidFill>
                  <a:prstClr val="white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0A23BD-F423-4143-9EFD-0560D4EC90CC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2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68BA-6FC3-480A-BE57-83A0BB19ADFC}" type="datetimeFigureOut">
              <a:rPr lang="fr-FR">
                <a:solidFill>
                  <a:prstClr val="white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146BB-4F4A-48EC-B0A8-6C8675D7697C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35CDB-A6DF-4114-AFCC-C4B90FEE3FD3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456DA-945E-4811-A776-7F36BDEBC974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3B088-7D80-45EE-AFD8-51030F810BD5}" type="datetimeFigureOut">
              <a:rPr lang="fr-FR">
                <a:solidFill>
                  <a:prstClr val="white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C7C42-DE92-4969-88C5-13D7C817685C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D2BD-8351-4C94-BCA4-D95DC0B2F1E6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FDBB-ED81-481C-8589-E50796110DF4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17327-41BE-4119-A2CB-E7DE5F979BCD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68B1-55D6-47E3-A3DD-65AD1FC4A603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hangingPunct="0"/>
            <a:endParaRPr lang="fr-FR" sz="1800" dirty="0" smtClean="0">
              <a:solidFill>
                <a:prstClr val="white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670CB6-4BAC-46BD-AFBE-74B2B67FF61E}" type="datetimeFigureOut">
              <a:rPr lang="fr-FR">
                <a:solidFill>
                  <a:prstClr val="white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3D178-CD3F-4301-93DA-8F458CC87D4D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3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hangingPunct="0"/>
            <a:endParaRPr lang="fr-FR" sz="1800" dirty="0" smtClean="0">
              <a:solidFill>
                <a:prstClr val="black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C73294-6976-4353-B52C-3BB974B6EC69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04/02/2019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559AA96-02D4-472A-A829-D7D42236DBC9}" type="slidenum">
              <a:rPr lang="fr-FR" altLang="fr-FR">
                <a:solidFill>
                  <a:prstClr val="black"/>
                </a:solidFill>
                <a:latin typeface="Lucida Sans Unicode" panose="020B0602030504020204" pitchFamily="34" charset="0"/>
                <a:cs typeface="Arial" panose="020B0604020202020204" pitchFamily="34" charset="0"/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1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8" y="1508224"/>
            <a:ext cx="4083020" cy="3792984"/>
          </a:xfrm>
          <a:prstGeom prst="rect">
            <a:avLst/>
          </a:prstGeom>
          <a:solidFill>
            <a:srgbClr val="FFFFFF"/>
          </a:solidFill>
          <a:ln w="3816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68313" y="333375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3000"/>
              </a:spcBef>
              <a:buClrTx/>
              <a:buSzTx/>
              <a:buFontTx/>
              <a:buNone/>
            </a:pPr>
            <a:r>
              <a:rPr lang="fr-FR" altLang="fr-FR" sz="4800" u="sng" dirty="0" smtClean="0">
                <a:solidFill>
                  <a:srgbClr val="660033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Après la 3ème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04800" y="6143625"/>
            <a:ext cx="34099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429500" y="6215063"/>
            <a:ext cx="15001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39750" y="6237288"/>
            <a:ext cx="81359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84213" y="6165850"/>
            <a:ext cx="7920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419872" y="6092825"/>
            <a:ext cx="5544741" cy="5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154800" rIns="90000" bIns="46800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Collège Jean Monnet, le 5 Février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7869" y="2281331"/>
            <a:ext cx="3907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altLang="fr-FR" sz="2000" b="1" dirty="0"/>
              <a:t>La voie Générale et </a:t>
            </a:r>
            <a:r>
              <a:rPr lang="fr-FR" altLang="fr-FR" sz="2000" b="1" dirty="0" smtClean="0"/>
              <a:t>technologique</a:t>
            </a:r>
          </a:p>
          <a:p>
            <a:pPr lvl="0"/>
            <a:endParaRPr lang="fr-FR" altLang="fr-FR" sz="2000" b="1" dirty="0"/>
          </a:p>
          <a:p>
            <a:pPr lvl="0"/>
            <a:r>
              <a:rPr lang="fr-FR" altLang="fr-FR" sz="2000" b="1" dirty="0"/>
              <a:t>La voie </a:t>
            </a:r>
            <a:r>
              <a:rPr lang="fr-FR" altLang="fr-FR" sz="2000" b="1" dirty="0" smtClean="0"/>
              <a:t>professionnelle</a:t>
            </a:r>
          </a:p>
          <a:p>
            <a:pPr lvl="0"/>
            <a:endParaRPr lang="fr-FR" altLang="fr-FR" sz="2000" b="1" dirty="0" smtClean="0"/>
          </a:p>
          <a:p>
            <a:pPr lvl="0"/>
            <a:r>
              <a:rPr lang="fr-FR" altLang="fr-FR" sz="2000" b="1" dirty="0" smtClean="0"/>
              <a:t>Les procédures et le </a:t>
            </a:r>
            <a:r>
              <a:rPr lang="fr-FR" altLang="fr-FR" sz="2000" b="1" dirty="0"/>
              <a:t>calendrier de </a:t>
            </a:r>
            <a:r>
              <a:rPr lang="fr-FR" altLang="fr-FR" sz="2000" b="1" dirty="0" smtClean="0"/>
              <a:t>	l’orientation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29216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Classe de 1</a:t>
            </a:r>
            <a:r>
              <a:rPr lang="fr-FR" sz="3200" baseline="30000" dirty="0" smtClean="0">
                <a:solidFill>
                  <a:schemeClr val="bg1"/>
                </a:solidFill>
              </a:rPr>
              <a:t>ère </a:t>
            </a:r>
            <a:r>
              <a:rPr lang="fr-FR" sz="3200" dirty="0" smtClean="0">
                <a:solidFill>
                  <a:schemeClr val="bg1"/>
                </a:solidFill>
              </a:rPr>
              <a:t> et Terminales générales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7890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076B0C-8E98-49A9-ADAA-FC32BF2809DE}" type="slidenum">
              <a:rPr lang="fr-FR" altLang="fr-FR" smtClean="0">
                <a:latin typeface="Arial" pitchFamily="34" charset="0"/>
                <a:ea typeface="Roboto" pitchFamily="2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 smtClean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/>
          <p:cNvSpPr/>
          <p:nvPr/>
        </p:nvSpPr>
        <p:spPr>
          <a:xfrm>
            <a:off x="1039659" y="1630016"/>
            <a:ext cx="7865801" cy="437321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La voie technologique</a:t>
            </a:r>
          </a:p>
        </p:txBody>
      </p:sp>
    </p:spTree>
    <p:extLst>
      <p:ext uri="{BB962C8B-B14F-4D97-AF65-F5344CB8AC3E}">
        <p14:creationId xmlns:p14="http://schemas.microsoft.com/office/powerpoint/2010/main" val="4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54038" y="1052736"/>
            <a:ext cx="81788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Goût </a:t>
            </a: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enseignements appliqués </a:t>
            </a: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Observation,</a:t>
            </a:r>
          </a:p>
          <a:p>
            <a:pPr lvl="0"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Expérimentation</a:t>
            </a: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37493" y="1062046"/>
            <a:ext cx="7894947" cy="710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154800" rIns="90000" bIns="46800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Curiosité pour un </a:t>
            </a: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 d’activités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scolaire correct</a:t>
            </a:r>
          </a:p>
          <a:p>
            <a:pPr lvl="0"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Etudes </a:t>
            </a: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 ou longues après le bac</a:t>
            </a: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7" indent="-342900" eaLnBrk="0" hangingPunct="0">
              <a:lnSpc>
                <a:spcPct val="90000"/>
              </a:lnSpc>
              <a:buClr>
                <a:srgbClr val="2DA2BF"/>
              </a:buClr>
              <a:tabLst/>
            </a:pP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majorité des </a:t>
            </a: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Lycéens de la voie technologique </a:t>
            </a: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choisissent de poursuivre leurs </a:t>
            </a: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études :</a:t>
            </a:r>
          </a:p>
          <a:p>
            <a:pPr marL="365125" lvl="0" indent="-255588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En BTS</a:t>
            </a:r>
          </a:p>
          <a:p>
            <a:pPr marL="365125" lvl="0" indent="-255588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Ou en DUT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60648"/>
            <a:ext cx="7711018" cy="121571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50000"/>
              </a:lnSpc>
              <a:spcBef>
                <a:spcPts val="1500"/>
              </a:spcBef>
            </a:pPr>
            <a:endParaRPr lang="fr-FR" altLang="fr-FR" sz="3200" b="1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50000"/>
              </a:lnSpc>
              <a:spcBef>
                <a:spcPts val="1500"/>
              </a:spcBef>
            </a:pPr>
            <a:r>
              <a:rPr lang="fr-FR" altLang="fr-FR" sz="2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altLang="fr-FR" sz="3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CHOISIR </a:t>
            </a:r>
            <a:r>
              <a:rPr lang="fr-FR" altLang="fr-FR" sz="3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fr-FR" altLang="fr-FR" sz="3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BAC TECHNOLOGIQUE</a:t>
            </a:r>
          </a:p>
          <a:p>
            <a:pPr lvl="0">
              <a:lnSpc>
                <a:spcPct val="50000"/>
              </a:lnSpc>
              <a:spcBef>
                <a:spcPts val="1500"/>
              </a:spcBef>
            </a:pPr>
            <a:endParaRPr lang="fr-FR" altLang="fr-FR" sz="3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93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276872"/>
            <a:ext cx="7263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 smtClean="0"/>
              <a:t>Les bacs technologiques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800" dirty="0" err="1" smtClean="0">
                <a:solidFill>
                  <a:srgbClr val="FFFFFF"/>
                </a:solidFill>
                <a:latin typeface="Arial Bold"/>
                <a:ea typeface="+mj-ea"/>
                <a:cs typeface="Arial Bold"/>
              </a:rPr>
              <a:t>giques</a:t>
            </a:r>
            <a:endParaRPr kumimoji="0" lang="fr-FR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4549676"/>
            <a:ext cx="8496944" cy="400110"/>
          </a:xfrm>
          <a:prstGeom prst="rect">
            <a:avLst/>
          </a:prstGeom>
          <a:solidFill>
            <a:srgbClr val="FFF5CC"/>
          </a:solidFill>
          <a:ln w="190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endPara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32656"/>
            <a:ext cx="8454546" cy="5447645"/>
          </a:xfrm>
          <a:prstGeom prst="rect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B71D0D"/>
                </a:solidFill>
                <a:latin typeface="Arial Narrow"/>
                <a:cs typeface="Arial Narrow"/>
              </a:rPr>
              <a:t>STI2D - Sciences et technologies de l’industrie et du développement </a:t>
            </a:r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durable</a:t>
            </a:r>
          </a:p>
          <a:p>
            <a:endParaRPr lang="fr-FR" sz="3200" b="1" dirty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>
                <a:solidFill>
                  <a:srgbClr val="A9C000"/>
                </a:solidFill>
                <a:latin typeface="Arial Narrow"/>
                <a:cs typeface="Arial Narrow"/>
              </a:rPr>
              <a:t>Pour qui ? </a:t>
            </a:r>
            <a:r>
              <a:rPr lang="fr-FR" sz="2800" b="1" dirty="0">
                <a:solidFill>
                  <a:srgbClr val="00B050"/>
                </a:solidFill>
                <a:latin typeface="Arial Narrow"/>
                <a:cs typeface="Arial Narrow"/>
              </a:rPr>
              <a:t>Les élèves qui aiment </a:t>
            </a:r>
            <a:r>
              <a:rPr lang="fr-FR" sz="280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comprendre les systèmes techniques et concevoir de nouveaux produits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.</a:t>
            </a:r>
          </a:p>
          <a:p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fr-FR" sz="2800" b="1" dirty="0">
                <a:solidFill>
                  <a:schemeClr val="accent4">
                    <a:lumMod val="50000"/>
                  </a:schemeClr>
                </a:solidFill>
                <a:latin typeface="Arial Narrow"/>
                <a:cs typeface="Arial Narrow"/>
              </a:rPr>
              <a:t>4 spécialités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: énergie et environnement ; systèmes d’information et numérique, architecture et construction, innovation techno. et écoconception. </a:t>
            </a:r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A9C000"/>
                </a:solidFill>
                <a:latin typeface="Arial Narrow"/>
                <a:cs typeface="Arial Narrow"/>
              </a:rPr>
              <a:t>Et </a:t>
            </a:r>
            <a:r>
              <a:rPr lang="fr-FR" sz="2800" b="1" dirty="0">
                <a:solidFill>
                  <a:srgbClr val="A9C000"/>
                </a:solidFill>
                <a:latin typeface="Arial Narrow"/>
                <a:cs typeface="Arial Narrow"/>
              </a:rPr>
              <a:t>après ?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Études sup. industrielles énergie, maintenance, électronique, informatique </a:t>
            </a:r>
            <a:r>
              <a:rPr lang="fr-FR" sz="28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industrielle,numérique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, mécanique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…</a:t>
            </a:r>
            <a:endParaRPr lang="fr-FR" sz="2800" b="1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754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800" dirty="0">
                <a:solidFill>
                  <a:srgbClr val="FFFFFF"/>
                </a:solidFill>
                <a:latin typeface="Arial Bold"/>
                <a:ea typeface="+mj-ea"/>
                <a:cs typeface="Arial Bold"/>
              </a:rPr>
              <a:t>Les bacs technologiques</a:t>
            </a:r>
            <a:endParaRPr kumimoji="0" lang="fr-FR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399416" y="6525708"/>
            <a:ext cx="75069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142970" cy="4955203"/>
          </a:xfrm>
          <a:prstGeom prst="rect">
            <a:avLst/>
          </a:prstGeom>
          <a:solidFill>
            <a:srgbClr val="F3FF97"/>
          </a:solidFill>
          <a:ln w="190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STL - Sciences et technologies de laboratoire</a:t>
            </a:r>
          </a:p>
          <a:p>
            <a:endParaRPr lang="fr-FR" sz="3200" b="1" dirty="0" smtClean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Pour qui </a:t>
            </a:r>
            <a:r>
              <a:rPr lang="fr-FR" sz="2800" b="1" dirty="0">
                <a:solidFill>
                  <a:schemeClr val="accent4"/>
                </a:solidFill>
                <a:latin typeface="Arial Narrow"/>
                <a:cs typeface="Arial Narrow"/>
              </a:rPr>
              <a:t>?</a:t>
            </a:r>
            <a:r>
              <a:rPr lang="fr-FR" sz="2800" b="1" dirty="0" smtClean="0">
                <a:solidFill>
                  <a:schemeClr val="accent4"/>
                </a:solidFill>
                <a:latin typeface="Arial Narrow"/>
                <a:cs typeface="Arial Narrow"/>
              </a:rPr>
              <a:t> </a:t>
            </a:r>
            <a:r>
              <a:rPr lang="fr-FR" sz="2800" dirty="0" smtClean="0">
                <a:solidFill>
                  <a:schemeClr val="accent4"/>
                </a:solidFill>
                <a:latin typeface="Arial Narrow"/>
                <a:cs typeface="Arial Narrow"/>
              </a:rPr>
              <a:t> </a:t>
            </a:r>
            <a:r>
              <a:rPr lang="fr-FR" sz="2800" dirty="0" smtClean="0">
                <a:latin typeface="Arial Narrow"/>
                <a:cs typeface="Arial Narrow"/>
              </a:rPr>
              <a:t>Les</a:t>
            </a:r>
            <a:r>
              <a:rPr lang="fr-FR" sz="2800" dirty="0" smtClean="0">
                <a:solidFill>
                  <a:schemeClr val="accent4"/>
                </a:solidFill>
                <a:latin typeface="Arial Narrow"/>
                <a:cs typeface="Arial Narrow"/>
              </a:rPr>
              <a:t>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élèves intéressés par les manipulations en laboratoire et l’étude des produits de la santé, de l’environnement, des bio-industries, de la chimie.</a:t>
            </a:r>
          </a:p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2 Spécialités : Biotechnologies ou Sciences physiques et chimiques.</a:t>
            </a:r>
          </a:p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Et après ?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Études en physique, chimie, biologie, ou domaines du paramédical…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216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399416" y="6525708"/>
            <a:ext cx="75069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9552" y="764704"/>
            <a:ext cx="8142970" cy="3724096"/>
          </a:xfrm>
          <a:prstGeom prst="rect">
            <a:avLst/>
          </a:prstGeom>
          <a:solidFill>
            <a:srgbClr val="FFF5CC"/>
          </a:solidFill>
          <a:ln w="190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B80868"/>
                </a:solidFill>
                <a:latin typeface="Arial Narrow"/>
                <a:cs typeface="Arial Narrow"/>
              </a:rPr>
              <a:t>ST2S - Sciences et technologies de la santé et du </a:t>
            </a:r>
            <a:r>
              <a:rPr lang="fr-FR" sz="3200" b="1" dirty="0" smtClean="0">
                <a:solidFill>
                  <a:srgbClr val="B80868"/>
                </a:solidFill>
                <a:latin typeface="Arial Narrow"/>
                <a:cs typeface="Arial Narrow"/>
              </a:rPr>
              <a:t>social</a:t>
            </a:r>
          </a:p>
          <a:p>
            <a:endParaRPr lang="fr-FR" sz="3200" b="1" dirty="0">
              <a:solidFill>
                <a:srgbClr val="B80868"/>
              </a:solidFill>
              <a:latin typeface="Arial Narrow"/>
              <a:cs typeface="Arial Narrow"/>
            </a:endParaRPr>
          </a:p>
          <a:p>
            <a:r>
              <a:rPr lang="fr-FR" sz="2800" b="1" dirty="0">
                <a:solidFill>
                  <a:srgbClr val="A9C000"/>
                </a:solidFill>
                <a:latin typeface="Arial Narrow"/>
                <a:cs typeface="Arial Narrow"/>
              </a:rPr>
              <a:t>Pour qui ?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 Les élèves intéressés par les relations humaines et le travail dans le domaine social ou paramédical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.</a:t>
            </a:r>
          </a:p>
          <a:p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A9C000"/>
                </a:solidFill>
                <a:latin typeface="Arial Narrow"/>
                <a:cs typeface="Arial Narrow"/>
              </a:rPr>
              <a:t>Et </a:t>
            </a:r>
            <a:r>
              <a:rPr lang="fr-FR" sz="2800" b="1" dirty="0">
                <a:solidFill>
                  <a:srgbClr val="A9C000"/>
                </a:solidFill>
                <a:latin typeface="Arial Narrow"/>
                <a:cs typeface="Arial Narrow"/>
              </a:rPr>
              <a:t>après ? 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BTS, DUT, écoles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du paramédical et 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social…</a:t>
            </a:r>
          </a:p>
          <a:p>
            <a:endParaRPr lang="fr-FR" sz="2800" b="1" kern="12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12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117693"/>
            <a:ext cx="8142970" cy="5447645"/>
          </a:xfrm>
          <a:prstGeom prst="rect">
            <a:avLst/>
          </a:prstGeom>
          <a:solidFill>
            <a:srgbClr val="92D050"/>
          </a:solidFill>
          <a:ln w="190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B71D0D"/>
                </a:solidFill>
                <a:latin typeface="Arial Narrow"/>
                <a:cs typeface="Arial Narrow"/>
              </a:rPr>
              <a:t>STAV - Sciences et technologies de l’agronomie et du vivant </a:t>
            </a:r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( au lycée agricole)</a:t>
            </a:r>
          </a:p>
          <a:p>
            <a:endParaRPr lang="fr-FR" sz="3200" b="1" dirty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>
                <a:solidFill>
                  <a:srgbClr val="3366FF"/>
                </a:solidFill>
                <a:latin typeface="Arial Narrow"/>
                <a:cs typeface="Arial Narrow"/>
              </a:rPr>
              <a:t>Pour qui </a:t>
            </a:r>
            <a:r>
              <a:rPr lang="fr-FR" sz="2800" b="1" dirty="0" smtClean="0">
                <a:solidFill>
                  <a:srgbClr val="3366FF"/>
                </a:solidFill>
                <a:latin typeface="Arial Narrow"/>
                <a:cs typeface="Arial Narrow"/>
              </a:rPr>
              <a:t>? 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Les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élèves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attirés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par la biologie, l’agriculture et l’environnement. </a:t>
            </a: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8 </a:t>
            </a:r>
            <a:r>
              <a:rPr lang="fr-FR" sz="2800" b="1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semaines de stages. Chaque lycée est libre de proposer des espaces d’initiative locale : transformation des produits alimentaires, valorisation des espaces</a:t>
            </a:r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.</a:t>
            </a:r>
          </a:p>
          <a:p>
            <a:endParaRPr lang="fr-FR" sz="2800" b="1" dirty="0" smtClean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267CF2"/>
                </a:solidFill>
                <a:latin typeface="Arial Narrow"/>
                <a:cs typeface="Arial Narrow"/>
              </a:rPr>
              <a:t> </a:t>
            </a:r>
            <a:r>
              <a:rPr lang="fr-FR" sz="2800" b="1" dirty="0">
                <a:solidFill>
                  <a:srgbClr val="267CF2"/>
                </a:solidFill>
                <a:latin typeface="Arial Narrow"/>
                <a:cs typeface="Arial Narrow"/>
              </a:rPr>
              <a:t>Et après ?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poursuite d’études en agriculture, agroalimentaire, environnement...</a:t>
            </a:r>
            <a:endParaRPr lang="fr-FR" sz="2800" b="1" kern="12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870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04664"/>
            <a:ext cx="8142970" cy="6309420"/>
          </a:xfrm>
          <a:prstGeom prst="rect">
            <a:avLst/>
          </a:prstGeom>
          <a:solidFill>
            <a:srgbClr val="E8E8E8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B71D0D"/>
                </a:solidFill>
                <a:latin typeface="Arial Narrow"/>
                <a:cs typeface="Arial Narrow"/>
              </a:rPr>
              <a:t>STMG - Sciences et technologies du management et de la </a:t>
            </a:r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gestion</a:t>
            </a:r>
          </a:p>
          <a:p>
            <a:endParaRPr lang="fr-FR" sz="3200" b="1" dirty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>
                <a:solidFill>
                  <a:srgbClr val="A9C000"/>
                </a:solidFill>
                <a:latin typeface="Arial Narrow"/>
                <a:cs typeface="Arial Narrow"/>
              </a:rPr>
              <a:t>Pour qui ?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Les élèves intéressés par le fonctionnement des organisations et leur gestion, les relations au 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travail, le commerce... </a:t>
            </a:r>
          </a:p>
          <a:p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4 spécialités </a:t>
            </a:r>
            <a:r>
              <a:rPr lang="fr-FR" sz="2800" b="1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:</a:t>
            </a:r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gestion </a:t>
            </a:r>
            <a:r>
              <a:rPr lang="fr-FR" sz="2800" b="1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et finance ; systèmes d’information de gestion ; ressources humaines et communication ; </a:t>
            </a:r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marketing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. </a:t>
            </a:r>
          </a:p>
          <a:p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A9C000"/>
                </a:solidFill>
                <a:latin typeface="Arial Narrow"/>
                <a:cs typeface="Arial Narrow"/>
              </a:rPr>
              <a:t>Et </a:t>
            </a:r>
            <a:r>
              <a:rPr lang="fr-FR" sz="2800" b="1" dirty="0">
                <a:solidFill>
                  <a:srgbClr val="A9C000"/>
                </a:solidFill>
                <a:latin typeface="Arial Narrow"/>
                <a:cs typeface="Arial Narrow"/>
              </a:rPr>
              <a:t>après ?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Études supérieures en commerce, gestion, communication des entreprises, assistance de direction, communication,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tourisme…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220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399416" y="6525708"/>
            <a:ext cx="75069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142970" cy="5386090"/>
          </a:xfrm>
          <a:prstGeom prst="rect">
            <a:avLst/>
          </a:prstGeom>
          <a:solidFill>
            <a:srgbClr val="F3FF97"/>
          </a:solidFill>
          <a:ln w="190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STD2A - Sciences et technologies du design et des arts appliqués</a:t>
            </a:r>
          </a:p>
          <a:p>
            <a:endParaRPr lang="fr-FR" sz="2800" b="1" dirty="0" smtClean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A9C000"/>
                </a:solidFill>
                <a:latin typeface="Arial Narrow"/>
                <a:cs typeface="Arial Narrow"/>
              </a:rPr>
              <a:t>Pour qui ? 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Les élèves intéressés par les applications de l’art : graphisme, mode, design…, et la conception :  réalisation espaces/objets. </a:t>
            </a:r>
          </a:p>
          <a:p>
            <a:endParaRPr lang="fr-FR" sz="28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  <a:latin typeface="Arial Narrow"/>
                <a:cs typeface="Arial Narrow"/>
              </a:rPr>
              <a:t>Prendre l’option création culture design en seconde GT (sur dossier)</a:t>
            </a:r>
          </a:p>
          <a:p>
            <a:endParaRPr lang="fr-FR" sz="2800" b="1" dirty="0" smtClean="0">
              <a:solidFill>
                <a:schemeClr val="accent4">
                  <a:lumMod val="50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A9C000"/>
                </a:solidFill>
                <a:latin typeface="Arial Narrow"/>
                <a:cs typeface="Arial Narrow"/>
              </a:rPr>
              <a:t>Et après ?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Principalement préparation de DNMADE (diplôme national des métiers d’art et du design); BTS, écoles d’Art… 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764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457200" y="804188"/>
            <a:ext cx="8382000" cy="6047824"/>
            <a:chOff x="340" y="225"/>
            <a:chExt cx="5346" cy="4040"/>
          </a:xfrm>
        </p:grpSpPr>
        <p:sp>
          <p:nvSpPr>
            <p:cNvPr id="3" name="Organigramme : Préparation 2"/>
            <p:cNvSpPr/>
            <p:nvPr/>
          </p:nvSpPr>
          <p:spPr>
            <a:xfrm>
              <a:off x="585" y="3060"/>
              <a:ext cx="1890" cy="405"/>
            </a:xfrm>
            <a:prstGeom prst="flowChartPreparation">
              <a:avLst/>
            </a:prstGeom>
            <a:solidFill>
              <a:srgbClr val="0033CC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Voie générale et technologique </a:t>
              </a:r>
            </a:p>
          </p:txBody>
        </p:sp>
        <p:sp>
          <p:nvSpPr>
            <p:cNvPr id="4" name="Organigramme : Préparation 3"/>
            <p:cNvSpPr/>
            <p:nvPr/>
          </p:nvSpPr>
          <p:spPr>
            <a:xfrm>
              <a:off x="3285" y="3060"/>
              <a:ext cx="1890" cy="405"/>
            </a:xfrm>
            <a:prstGeom prst="flowChartPreparation">
              <a:avLst/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Voie professionnelle</a:t>
              </a:r>
            </a:p>
          </p:txBody>
        </p:sp>
        <p:sp>
          <p:nvSpPr>
            <p:cNvPr id="7" name="Organigramme : Alternative 6"/>
            <p:cNvSpPr/>
            <p:nvPr/>
          </p:nvSpPr>
          <p:spPr>
            <a:xfrm>
              <a:off x="4320" y="243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ère</a:t>
              </a:r>
              <a:r>
                <a:rPr lang="fr-FR" sz="1100" b="1" dirty="0">
                  <a:solidFill>
                    <a:schemeClr val="tx2"/>
                  </a:solidFill>
                </a:rPr>
                <a:t> année de CAP</a:t>
              </a:r>
            </a:p>
          </p:txBody>
        </p:sp>
        <p:sp>
          <p:nvSpPr>
            <p:cNvPr id="8" name="Organigramme : Alternative 7"/>
            <p:cNvSpPr/>
            <p:nvPr/>
          </p:nvSpPr>
          <p:spPr>
            <a:xfrm>
              <a:off x="495" y="180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bg1"/>
                  </a:solidFill>
                </a:rPr>
                <a:t>ère</a:t>
              </a:r>
              <a:r>
                <a:rPr lang="fr-FR" sz="1100" b="1" dirty="0">
                  <a:solidFill>
                    <a:schemeClr val="bg1"/>
                  </a:solidFill>
                </a:rPr>
                <a:t> générale</a:t>
              </a:r>
            </a:p>
          </p:txBody>
        </p:sp>
        <p:sp>
          <p:nvSpPr>
            <p:cNvPr id="9" name="Organigramme : Alternative 8"/>
            <p:cNvSpPr/>
            <p:nvPr/>
          </p:nvSpPr>
          <p:spPr>
            <a:xfrm>
              <a:off x="1665" y="180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bg1"/>
                  </a:solidFill>
                </a:rPr>
                <a:t>ère</a:t>
              </a:r>
              <a:r>
                <a:rPr lang="fr-FR" sz="1100" b="1" dirty="0">
                  <a:solidFill>
                    <a:schemeClr val="bg1"/>
                  </a:solidFill>
                </a:rPr>
                <a:t> technologique</a:t>
              </a:r>
            </a:p>
          </p:txBody>
        </p:sp>
        <p:sp>
          <p:nvSpPr>
            <p:cNvPr id="11" name="Organigramme : Alternative 10"/>
            <p:cNvSpPr/>
            <p:nvPr/>
          </p:nvSpPr>
          <p:spPr>
            <a:xfrm>
              <a:off x="4320" y="180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2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ème</a:t>
              </a:r>
              <a:r>
                <a:rPr lang="fr-FR" sz="1100" b="1" dirty="0">
                  <a:solidFill>
                    <a:schemeClr val="tx2"/>
                  </a:solidFill>
                </a:rPr>
                <a:t> année de CAP</a:t>
              </a:r>
            </a:p>
          </p:txBody>
        </p:sp>
        <p:sp>
          <p:nvSpPr>
            <p:cNvPr id="13" name="Organigramme : Alternative 12"/>
            <p:cNvSpPr/>
            <p:nvPr/>
          </p:nvSpPr>
          <p:spPr>
            <a:xfrm>
              <a:off x="495" y="117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Terminale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générale</a:t>
              </a:r>
            </a:p>
          </p:txBody>
        </p:sp>
        <p:sp>
          <p:nvSpPr>
            <p:cNvPr id="14" name="Organigramme : Alternative 13"/>
            <p:cNvSpPr/>
            <p:nvPr/>
          </p:nvSpPr>
          <p:spPr>
            <a:xfrm>
              <a:off x="3240" y="117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Terminale professionnelle</a:t>
              </a:r>
            </a:p>
          </p:txBody>
        </p:sp>
        <p:sp>
          <p:nvSpPr>
            <p:cNvPr id="15" name="Organigramme : Alternative 14"/>
            <p:cNvSpPr/>
            <p:nvPr/>
          </p:nvSpPr>
          <p:spPr>
            <a:xfrm>
              <a:off x="1665" y="117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Terminale technologique</a:t>
              </a:r>
            </a:p>
          </p:txBody>
        </p:sp>
        <p:sp>
          <p:nvSpPr>
            <p:cNvPr id="17" name="Parchemin horizontal 16"/>
            <p:cNvSpPr/>
            <p:nvPr/>
          </p:nvSpPr>
          <p:spPr>
            <a:xfrm>
              <a:off x="1170" y="845"/>
              <a:ext cx="720" cy="405"/>
            </a:xfrm>
            <a:prstGeom prst="horizontalScroll">
              <a:avLst/>
            </a:prstGeom>
            <a:solidFill>
              <a:srgbClr val="CCCC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Baccalauréat général</a:t>
              </a:r>
            </a:p>
          </p:txBody>
        </p:sp>
        <p:sp>
          <p:nvSpPr>
            <p:cNvPr id="18" name="Parchemin horizontal 17"/>
            <p:cNvSpPr/>
            <p:nvPr/>
          </p:nvSpPr>
          <p:spPr>
            <a:xfrm>
              <a:off x="3852" y="900"/>
              <a:ext cx="741" cy="337"/>
            </a:xfrm>
            <a:prstGeom prst="horizontalScroll">
              <a:avLst/>
            </a:prstGeom>
            <a:solidFill>
              <a:srgbClr val="CCFF99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Baccalauréat professionnel</a:t>
              </a:r>
            </a:p>
          </p:txBody>
        </p:sp>
        <p:sp>
          <p:nvSpPr>
            <p:cNvPr id="19" name="Parchemin horizontal 18"/>
            <p:cNvSpPr/>
            <p:nvPr/>
          </p:nvSpPr>
          <p:spPr>
            <a:xfrm>
              <a:off x="2295" y="845"/>
              <a:ext cx="761" cy="405"/>
            </a:xfrm>
            <a:prstGeom prst="horizontalScroll">
              <a:avLst/>
            </a:prstGeom>
            <a:solidFill>
              <a:srgbClr val="CCCC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Baccalauréat technologique</a:t>
              </a:r>
            </a:p>
          </p:txBody>
        </p:sp>
        <p:sp>
          <p:nvSpPr>
            <p:cNvPr id="20" name="Parchemin horizontal 19"/>
            <p:cNvSpPr/>
            <p:nvPr/>
          </p:nvSpPr>
          <p:spPr>
            <a:xfrm>
              <a:off x="4876" y="1437"/>
              <a:ext cx="810" cy="405"/>
            </a:xfrm>
            <a:prstGeom prst="horizontalScroll">
              <a:avLst/>
            </a:prstGeom>
            <a:solidFill>
              <a:srgbClr val="CCFF99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Certificat d’aptitude professionnelle</a:t>
              </a:r>
            </a:p>
          </p:txBody>
        </p:sp>
        <p:sp>
          <p:nvSpPr>
            <p:cNvPr id="23" name="Organigramme : Terminateur 22"/>
            <p:cNvSpPr/>
            <p:nvPr/>
          </p:nvSpPr>
          <p:spPr>
            <a:xfrm>
              <a:off x="450" y="225"/>
              <a:ext cx="2115" cy="405"/>
            </a:xfrm>
            <a:prstGeom prst="flowChartTermina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tx2"/>
                  </a:solidFill>
                </a:rPr>
                <a:t>Enseignement supérieur</a:t>
              </a:r>
            </a:p>
          </p:txBody>
        </p:sp>
        <p:sp>
          <p:nvSpPr>
            <p:cNvPr id="24" name="Organigramme : Terminateur 23"/>
            <p:cNvSpPr/>
            <p:nvPr/>
          </p:nvSpPr>
          <p:spPr>
            <a:xfrm>
              <a:off x="3195" y="225"/>
              <a:ext cx="2115" cy="405"/>
            </a:xfrm>
            <a:prstGeom prst="flowChartTerminator">
              <a:avLst/>
            </a:prstGeom>
            <a:solidFill>
              <a:srgbClr val="CCFF9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tx2"/>
                  </a:solidFill>
                </a:rPr>
                <a:t>Insertion professionnelle</a:t>
              </a:r>
            </a:p>
          </p:txBody>
        </p:sp>
        <p:sp>
          <p:nvSpPr>
            <p:cNvPr id="26" name="Flèche angle droit à deux pointes 25"/>
            <p:cNvSpPr/>
            <p:nvPr/>
          </p:nvSpPr>
          <p:spPr>
            <a:xfrm>
              <a:off x="3195" y="3465"/>
              <a:ext cx="1215" cy="630"/>
            </a:xfrm>
            <a:prstGeom prst="leftUpArrow">
              <a:avLst>
                <a:gd name="adj1" fmla="val 7857"/>
                <a:gd name="adj2" fmla="val 25000"/>
                <a:gd name="adj3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27" name="Flèche angle droit à deux pointes 26"/>
            <p:cNvSpPr/>
            <p:nvPr/>
          </p:nvSpPr>
          <p:spPr>
            <a:xfrm rot="5400000">
              <a:off x="1676" y="3161"/>
              <a:ext cx="608" cy="1260"/>
            </a:xfrm>
            <a:prstGeom prst="leftUpArrow">
              <a:avLst>
                <a:gd name="adj1" fmla="val 7857"/>
                <a:gd name="adj2" fmla="val 24506"/>
                <a:gd name="adj3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28" name="Flèche vers le haut 27"/>
            <p:cNvSpPr/>
            <p:nvPr/>
          </p:nvSpPr>
          <p:spPr>
            <a:xfrm>
              <a:off x="810" y="211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29" name="Flèche vers le haut 28"/>
            <p:cNvSpPr/>
            <p:nvPr/>
          </p:nvSpPr>
          <p:spPr>
            <a:xfrm>
              <a:off x="1440" y="274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0" name="Flèche vers le haut 29"/>
            <p:cNvSpPr/>
            <p:nvPr/>
          </p:nvSpPr>
          <p:spPr>
            <a:xfrm>
              <a:off x="2025" y="211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1" name="Flèche vers le haut 30"/>
            <p:cNvSpPr/>
            <p:nvPr/>
          </p:nvSpPr>
          <p:spPr>
            <a:xfrm>
              <a:off x="810" y="148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2" name="Flèche vers le haut 31"/>
            <p:cNvSpPr/>
            <p:nvPr/>
          </p:nvSpPr>
          <p:spPr>
            <a:xfrm>
              <a:off x="2025" y="148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3" name="Flèche vers le haut 32"/>
            <p:cNvSpPr/>
            <p:nvPr/>
          </p:nvSpPr>
          <p:spPr>
            <a:xfrm>
              <a:off x="3645" y="274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4" name="Flèche vers le haut 33"/>
            <p:cNvSpPr/>
            <p:nvPr/>
          </p:nvSpPr>
          <p:spPr>
            <a:xfrm>
              <a:off x="4680" y="274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5" name="Flèche vers le haut 34"/>
            <p:cNvSpPr/>
            <p:nvPr/>
          </p:nvSpPr>
          <p:spPr>
            <a:xfrm>
              <a:off x="3645" y="211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6" name="Flèche vers le haut 35"/>
            <p:cNvSpPr/>
            <p:nvPr/>
          </p:nvSpPr>
          <p:spPr>
            <a:xfrm>
              <a:off x="4680" y="211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7" name="Flèche vers le haut 36"/>
            <p:cNvSpPr/>
            <p:nvPr/>
          </p:nvSpPr>
          <p:spPr>
            <a:xfrm>
              <a:off x="3645" y="148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8" name="Flèche vers le haut 37"/>
            <p:cNvSpPr/>
            <p:nvPr/>
          </p:nvSpPr>
          <p:spPr>
            <a:xfrm>
              <a:off x="810" y="629"/>
              <a:ext cx="90" cy="541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9" name="Flèche vers le haut 38"/>
            <p:cNvSpPr/>
            <p:nvPr/>
          </p:nvSpPr>
          <p:spPr>
            <a:xfrm>
              <a:off x="2025" y="629"/>
              <a:ext cx="90" cy="541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40" name="Flèche vers le haut 39"/>
            <p:cNvSpPr/>
            <p:nvPr/>
          </p:nvSpPr>
          <p:spPr>
            <a:xfrm>
              <a:off x="3645" y="629"/>
              <a:ext cx="90" cy="541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41" name="Flèche vers le haut 40"/>
            <p:cNvSpPr/>
            <p:nvPr/>
          </p:nvSpPr>
          <p:spPr>
            <a:xfrm>
              <a:off x="4680" y="629"/>
              <a:ext cx="90" cy="1171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6" name="Organigramme : Alternative 5"/>
            <p:cNvSpPr/>
            <p:nvPr/>
          </p:nvSpPr>
          <p:spPr>
            <a:xfrm>
              <a:off x="3240" y="243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2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nde</a:t>
              </a:r>
              <a:r>
                <a:rPr lang="fr-FR" sz="1100" b="1" dirty="0">
                  <a:solidFill>
                    <a:schemeClr val="tx2"/>
                  </a:solidFill>
                </a:rPr>
                <a:t> professionnelle</a:t>
              </a:r>
            </a:p>
          </p:txBody>
        </p:sp>
        <p:sp>
          <p:nvSpPr>
            <p:cNvPr id="10" name="Organigramme : Alternative 9"/>
            <p:cNvSpPr/>
            <p:nvPr/>
          </p:nvSpPr>
          <p:spPr>
            <a:xfrm>
              <a:off x="3240" y="180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ère</a:t>
              </a:r>
              <a:r>
                <a:rPr lang="fr-FR" sz="1100" b="1" dirty="0">
                  <a:solidFill>
                    <a:schemeClr val="tx2"/>
                  </a:solidFill>
                </a:rPr>
                <a:t> professionnelle</a:t>
              </a:r>
            </a:p>
          </p:txBody>
        </p:sp>
        <p:sp>
          <p:nvSpPr>
            <p:cNvPr id="5" name="Organigramme : Alternative 4"/>
            <p:cNvSpPr/>
            <p:nvPr/>
          </p:nvSpPr>
          <p:spPr>
            <a:xfrm>
              <a:off x="469" y="2409"/>
              <a:ext cx="1980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2</a:t>
              </a:r>
              <a:r>
                <a:rPr lang="fr-FR" sz="1100" b="1" baseline="30000" dirty="0">
                  <a:solidFill>
                    <a:schemeClr val="bg1"/>
                  </a:solidFill>
                </a:rPr>
                <a:t>nde</a:t>
              </a:r>
              <a:r>
                <a:rPr lang="fr-FR" sz="1100" b="1" dirty="0">
                  <a:solidFill>
                    <a:schemeClr val="bg1"/>
                  </a:solidFill>
                </a:rPr>
                <a:t> générale et technologique</a:t>
              </a:r>
            </a:p>
          </p:txBody>
        </p:sp>
        <p:sp>
          <p:nvSpPr>
            <p:cNvPr id="23625" name="Text Box 73"/>
            <p:cNvSpPr txBox="1">
              <a:spLocks noChangeArrowheads="1"/>
            </p:cNvSpPr>
            <p:nvPr/>
          </p:nvSpPr>
          <p:spPr bwMode="auto">
            <a:xfrm>
              <a:off x="340" y="4020"/>
              <a:ext cx="226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altLang="fr-FR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>
            <a:xfrm>
              <a:off x="2070" y="3636"/>
              <a:ext cx="1665" cy="585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tx2"/>
                  </a:solidFill>
                </a:rPr>
                <a:t>Après le collège</a:t>
              </a:r>
            </a:p>
          </p:txBody>
        </p:sp>
      </p:grp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1115616" y="260648"/>
            <a:ext cx="6472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Arial" charset="0"/>
              </a:rPr>
              <a:t>Les voies d’orientation après la </a:t>
            </a: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Arial" charset="0"/>
              </a:rPr>
              <a:t>3</a:t>
            </a:r>
            <a:r>
              <a:rPr lang="fr-FR" sz="32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Arial" charset="0"/>
              </a:rPr>
              <a:t>ème</a:t>
            </a: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Arial" charset="0"/>
              </a:rPr>
              <a:t> </a:t>
            </a:r>
            <a:endParaRPr lang="fr-FR" sz="3200" b="1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360228" y="6525708"/>
            <a:ext cx="78988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7544" y="332656"/>
            <a:ext cx="8142970" cy="5878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B71D0D"/>
                </a:solidFill>
                <a:latin typeface="Arial Narrow"/>
                <a:cs typeface="Arial Narrow"/>
              </a:rPr>
              <a:t>STHR - Sciences et technologies de l’hôtellerie et de la </a:t>
            </a:r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restauration</a:t>
            </a:r>
          </a:p>
          <a:p>
            <a:endParaRPr lang="fr-FR" sz="3200" b="1" dirty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>
                <a:solidFill>
                  <a:srgbClr val="3366FF"/>
                </a:solidFill>
                <a:latin typeface="Arial Narrow"/>
                <a:cs typeface="Arial Narrow"/>
              </a:rPr>
              <a:t>Pour qui ? </a:t>
            </a:r>
            <a:r>
              <a:rPr lang="fr-FR" sz="2800" dirty="0" smtClean="0">
                <a:latin typeface="Arial Narrow" panose="020B0606020202030204" pitchFamily="34" charset="0"/>
              </a:rPr>
              <a:t>Pour les </a:t>
            </a:r>
            <a:r>
              <a:rPr lang="fr-FR" sz="2800" dirty="0">
                <a:latin typeface="Arial Narrow" panose="020B0606020202030204" pitchFamily="34" charset="0"/>
              </a:rPr>
              <a:t>élèves désireux d'exercer dans les métiers de la restauration, de l'accueil, de l'hébergement et de la gestion hôtelière</a:t>
            </a:r>
            <a:r>
              <a:rPr lang="fr-FR" sz="2800" dirty="0" smtClean="0">
                <a:latin typeface="Arial Narrow" panose="020B0606020202030204" pitchFamily="34" charset="0"/>
              </a:rPr>
              <a:t>.</a:t>
            </a:r>
          </a:p>
          <a:p>
            <a:endParaRPr lang="fr-FR" sz="2800" dirty="0">
              <a:latin typeface="Arial Narrow" panose="020B0606020202030204" pitchFamily="34" charset="0"/>
            </a:endParaRPr>
          </a:p>
          <a:p>
            <a:r>
              <a:rPr lang="fr-FR" sz="2800" b="1" dirty="0" smtClean="0">
                <a:solidFill>
                  <a:srgbClr val="267CF2"/>
                </a:solidFill>
                <a:latin typeface="Arial Narrow"/>
                <a:cs typeface="Arial Narrow"/>
              </a:rPr>
              <a:t> 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Après une 2</a:t>
            </a:r>
            <a:r>
              <a:rPr lang="fr-FR" sz="2800" b="1" baseline="300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de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 spécifique, mais possible après une 2</a:t>
            </a:r>
            <a:r>
              <a:rPr lang="fr-FR" sz="2800" b="1" baseline="300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de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GT</a:t>
            </a:r>
          </a:p>
          <a:p>
            <a:endParaRPr lang="fr-FR" sz="2800" dirty="0" smtClean="0"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267CF2"/>
                </a:solidFill>
                <a:latin typeface="Arial Narrow"/>
                <a:cs typeface="Arial Narrow"/>
              </a:rPr>
              <a:t>Et </a:t>
            </a:r>
            <a:r>
              <a:rPr lang="fr-FR" sz="2800" b="1" dirty="0">
                <a:solidFill>
                  <a:srgbClr val="267CF2"/>
                </a:solidFill>
                <a:latin typeface="Arial Narrow"/>
                <a:cs typeface="Arial Narrow"/>
              </a:rPr>
              <a:t>après ?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E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coles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d’hôtellerie restauration, tourisme, commerce et services, de la comptabilité et de la gestion des </a:t>
            </a:r>
            <a:r>
              <a:rPr lang="fr-FR" sz="2800" dirty="0" smtClean="0">
                <a:solidFill>
                  <a:srgbClr val="595959"/>
                </a:solidFill>
                <a:latin typeface="Arial Narrow"/>
                <a:cs typeface="Arial Narrow"/>
              </a:rPr>
              <a:t>organisations…</a:t>
            </a:r>
            <a:endParaRPr lang="fr-FR" sz="2800" b="1" kern="12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857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360228" y="6525708"/>
            <a:ext cx="78988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9552" y="476672"/>
            <a:ext cx="8142970" cy="6247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B71D0D"/>
                </a:solidFill>
                <a:latin typeface="Arial Narrow"/>
                <a:cs typeface="Arial Narrow"/>
              </a:rPr>
              <a:t>TMD - Techniques de la musique et de la </a:t>
            </a:r>
            <a:r>
              <a:rPr lang="fr-FR" sz="3200" b="1" dirty="0" smtClean="0">
                <a:solidFill>
                  <a:srgbClr val="B71D0D"/>
                </a:solidFill>
                <a:latin typeface="Arial Narrow"/>
                <a:cs typeface="Arial Narrow"/>
              </a:rPr>
              <a:t>danse</a:t>
            </a:r>
          </a:p>
          <a:p>
            <a:endParaRPr lang="fr-FR" sz="3200" b="1" dirty="0">
              <a:solidFill>
                <a:srgbClr val="B71D0D"/>
              </a:solidFill>
              <a:latin typeface="Arial Narrow"/>
              <a:cs typeface="Arial Narrow"/>
            </a:endParaRPr>
          </a:p>
          <a:p>
            <a:r>
              <a:rPr lang="fr-FR" sz="2800" b="1" dirty="0">
                <a:solidFill>
                  <a:srgbClr val="267CF2"/>
                </a:solidFill>
                <a:latin typeface="Arial Narrow"/>
                <a:cs typeface="Arial Narrow"/>
              </a:rPr>
              <a:t>Pour qui ? </a:t>
            </a:r>
            <a:r>
              <a:rPr lang="fr-FR" sz="2800" dirty="0" smtClean="0"/>
              <a:t>Pour les élèves désireux d’avoir un </a:t>
            </a:r>
            <a:r>
              <a:rPr lang="fr-FR" sz="2800" dirty="0"/>
              <a:t>bac </a:t>
            </a:r>
            <a:r>
              <a:rPr lang="fr-FR" sz="2800" dirty="0" smtClean="0"/>
              <a:t>sanctionnant </a:t>
            </a:r>
            <a:r>
              <a:rPr lang="fr-FR" sz="2800" dirty="0"/>
              <a:t>à la fois une formation générale et des études musicales ou chorégraphiques</a:t>
            </a:r>
            <a:r>
              <a:rPr lang="fr-FR" sz="2800" dirty="0" smtClean="0"/>
              <a:t>.</a:t>
            </a:r>
          </a:p>
          <a:p>
            <a:endParaRPr lang="fr-FR" sz="2800" b="1" dirty="0" smtClean="0">
              <a:solidFill>
                <a:srgbClr val="267CF2"/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Après 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une 2</a:t>
            </a:r>
            <a:r>
              <a:rPr lang="fr-FR" sz="2800" b="1" baseline="300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de 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spécifique et avec pratique intensive de la danse ou d’un instrument ; être </a:t>
            </a:r>
            <a:r>
              <a:rPr lang="fr-FR" sz="2800" b="1" dirty="0" err="1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inscrit-e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 au conservatoire. </a:t>
            </a:r>
            <a:endParaRPr lang="fr-FR" sz="2800" b="1" dirty="0" smtClean="0">
              <a:solidFill>
                <a:schemeClr val="accent4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Option danse ou instrument</a:t>
            </a:r>
          </a:p>
          <a:p>
            <a:endParaRPr lang="fr-FR" sz="2800" b="1" dirty="0">
              <a:solidFill>
                <a:schemeClr val="accent4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fr-FR" sz="2800" b="1" dirty="0" smtClean="0">
                <a:solidFill>
                  <a:srgbClr val="267CF2"/>
                </a:solidFill>
                <a:latin typeface="Arial Narrow"/>
                <a:cs typeface="Arial Narrow"/>
              </a:rPr>
              <a:t>Et </a:t>
            </a:r>
            <a:r>
              <a:rPr lang="fr-FR" sz="2800" b="1" dirty="0">
                <a:solidFill>
                  <a:srgbClr val="267CF2"/>
                </a:solidFill>
                <a:latin typeface="Arial Narrow"/>
                <a:cs typeface="Arial Narrow"/>
              </a:rPr>
              <a:t>après ? </a:t>
            </a:r>
            <a:r>
              <a:rPr lang="fr-FR" sz="2800" dirty="0">
                <a:solidFill>
                  <a:srgbClr val="595959"/>
                </a:solidFill>
                <a:latin typeface="Arial Narrow"/>
                <a:cs typeface="Arial Narrow"/>
              </a:rPr>
              <a:t>Études supérieures surtout au conservatoire (sur concours), plus rarement à l’université (musicologie, arts, scène).</a:t>
            </a:r>
            <a:endParaRPr lang="fr-FR" sz="2800" b="1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857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2"/>
          <p:cNvSpPr/>
          <p:nvPr/>
        </p:nvSpPr>
        <p:spPr>
          <a:xfrm>
            <a:off x="8360280" y="6525720"/>
            <a:ext cx="789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fld id="{7C2D7E21-014A-4ACF-9AC1-4A80247DDC44}" type="slidenum">
              <a:rPr lang="fr-FR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old"/>
                <a:ea typeface="Arial Bold"/>
              </a:rPr>
              <a:pPr>
                <a:lnSpc>
                  <a:spcPct val="100000"/>
                </a:lnSpc>
              </a:pPr>
              <a:t>22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1235160" y="6519960"/>
            <a:ext cx="6989400" cy="277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fr-FR" sz="1200" b="0" i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novembre 2018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609480" y="920880"/>
            <a:ext cx="8076960" cy="55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Enseignements communs à toutes les séries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Français (en 1</a:t>
            </a:r>
            <a:r>
              <a:rPr lang="fr-FR" sz="2000" b="0" strike="noStrike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seulement) : 3h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Philosophie (en t</a:t>
            </a:r>
            <a:r>
              <a:rPr lang="fr-FR" sz="2000" b="0" strike="noStrike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ale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: 2h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Histoire géographie : 1h 30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Langue vivante A et langue vivante B : 4h (dont 1h de techno LV)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Éducation physique et sportive : 2h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Mathématiques : 3h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Enseignement moral et civique : 18h/an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58040" lvl="5" indent="-342720">
              <a:lnSpc>
                <a:spcPct val="100000"/>
              </a:lnSpc>
              <a:buClr>
                <a:srgbClr val="808080"/>
              </a:buClr>
              <a:buFont typeface="Calibri"/>
              <a:buChar char="↘"/>
            </a:pP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accompagnement de l’orientation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Enseignements de spécialité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		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enseignements en 1</a:t>
            </a:r>
            <a:r>
              <a:rPr lang="fr-FR" sz="2000" b="0" strike="noStrike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lang="fr-FR" sz="2000" b="0" strike="noStrike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puis 2 en terminale (sauf en TMD)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Enseignements optionnels (2 au +)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9640" lvl="5" indent="-342720">
              <a:lnSpc>
                <a:spcPct val="100000"/>
              </a:lnSpc>
              <a:buClr>
                <a:srgbClr val="808080"/>
              </a:buClr>
            </a:pPr>
            <a:r>
              <a:rPr lang="fr-FR" sz="2000" b="1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* 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Langue vivante C (seulement pour la série STHR)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9640" lvl="3" indent="-216000">
              <a:lnSpc>
                <a:spcPct val="100000"/>
              </a:lnSpc>
              <a:buClr>
                <a:srgbClr val="808080"/>
              </a:buClr>
            </a:pPr>
            <a:r>
              <a:rPr lang="fr-FR" sz="2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* 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Arts (au choix : arts plastiques, cinéma-audiovisuel, danse, </a:t>
            </a:r>
            <a:r>
              <a:rPr lang="fr-FR" sz="2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histoire 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arts, musique ou théâtre)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9640" lvl="3" indent="-216000">
              <a:lnSpc>
                <a:spcPct val="100000"/>
              </a:lnSpc>
              <a:buClr>
                <a:srgbClr val="808080"/>
              </a:buClr>
            </a:pPr>
            <a:r>
              <a:rPr lang="fr-FR" sz="2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* </a:t>
            </a:r>
            <a:r>
              <a:rPr lang="fr-FR" sz="2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Éducation physique et sportive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Horaires des bacs technologiques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8945563" cy="5472608"/>
          </a:xfrm>
        </p:spPr>
        <p:txBody>
          <a:bodyPr>
            <a:normAutofit fontScale="55000" lnSpcReduction="20000"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ABIBAC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Chateaubriand Rennes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): Dossier puis entretien de motivation</a:t>
            </a:r>
          </a:p>
          <a:p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BACHIBAC</a:t>
            </a:r>
            <a:r>
              <a:rPr lang="fr-FR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Descartes Rennes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): Dossier</a:t>
            </a:r>
          </a:p>
          <a:p>
            <a:pPr marL="109537" indent="0">
              <a:buNone/>
            </a:pPr>
            <a:endParaRPr lang="fr-FR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Section internationale anglai</a:t>
            </a:r>
            <a:r>
              <a:rPr lang="fr-FR" sz="4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44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 H </a:t>
            </a:r>
            <a:r>
              <a:rPr lang="fr-FR" sz="36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Basch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Rennes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) :dossier et tests</a:t>
            </a:r>
          </a:p>
          <a:p>
            <a:pPr>
              <a:buNone/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Seconde « Arts appliqués » avec option technologique « création et culture design »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36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Bréquigny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Rennes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) pour bac </a:t>
            </a:r>
          </a:p>
          <a:p>
            <a:pPr>
              <a:buNone/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     STD2A : Dossier et travaux</a:t>
            </a:r>
          </a:p>
          <a:p>
            <a:pPr>
              <a:buNone/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pPr marL="109537" indent="0"/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Seconde « arts études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36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Bréquigny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Rennes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): Dossier et audition</a:t>
            </a:r>
          </a:p>
          <a:p>
            <a:pPr marL="109537" indent="0">
              <a:buNone/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Seconde spécifique TMD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Fénelon Brest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109537" indent="0">
              <a:buNone/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     Préinscription au conservatoire régional puis audition</a:t>
            </a:r>
          </a:p>
          <a:p>
            <a:pPr>
              <a:buNone/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Sections sportives</a:t>
            </a:r>
            <a:r>
              <a:rPr lang="fr-FR" sz="4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Avis et tests ligue sportive et dossier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4403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 smtClean="0">
                <a:solidFill>
                  <a:schemeClr val="tx1"/>
                </a:solidFill>
              </a:rPr>
              <a:t>Secondes GT à recrutement particulier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68760"/>
            <a:ext cx="7772400" cy="50558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sz="1800" dirty="0" smtClean="0">
              <a:latin typeface="Comic Sans MS" panose="030F0702030302020204" pitchFamily="66" charset="0"/>
            </a:endParaRPr>
          </a:p>
          <a:p>
            <a:pPr marL="109537" indent="0">
              <a:buNone/>
            </a:pPr>
            <a:endParaRPr lang="fr-FR" sz="2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09537" indent="0">
              <a:buNone/>
            </a:pPr>
            <a:endParaRPr lang="fr-FR" sz="2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09537" indent="0">
              <a:buNone/>
            </a:pPr>
            <a:r>
              <a:rPr lang="fr-F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Lycée René Descartes à Rennes </a:t>
            </a:r>
          </a:p>
          <a:p>
            <a:pPr>
              <a:buNone/>
            </a:pPr>
            <a:r>
              <a:rPr lang="fr-FR" sz="2000" dirty="0" smtClean="0">
                <a:latin typeface="Comic Sans MS" panose="030F0702030302020204" pitchFamily="66" charset="0"/>
              </a:rPr>
              <a:t> </a:t>
            </a:r>
          </a:p>
          <a:p>
            <a:pPr marL="109537" indent="0">
              <a:buNone/>
            </a:pPr>
            <a:r>
              <a:rPr lang="fr-F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Lycée Emile Zola à Rennes </a:t>
            </a:r>
          </a:p>
          <a:p>
            <a:pPr marL="109537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</a:p>
          <a:p>
            <a:pPr marL="109537" indent="0">
              <a:buNone/>
            </a:pPr>
            <a:r>
              <a:rPr lang="fr-F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Lycée Jean Brito Bain de Bretagne </a:t>
            </a:r>
            <a:endParaRPr lang="fr-FR" sz="17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09537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</a:p>
          <a:p>
            <a:pPr marL="109537" indent="0">
              <a:buNone/>
            </a:pPr>
            <a:r>
              <a:rPr lang="fr-F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Lycée Bertrand d’Argentré à Vitré </a:t>
            </a:r>
          </a:p>
          <a:p>
            <a:endParaRPr lang="fr-FR" sz="2800" dirty="0" smtClean="0">
              <a:latin typeface="Comic Sans MS" panose="030F0702030302020204" pitchFamily="66" charset="0"/>
            </a:endParaRPr>
          </a:p>
          <a:p>
            <a:endParaRPr lang="fr-FR" sz="2800" dirty="0" smtClean="0">
              <a:latin typeface="Comic Sans MS" panose="030F0702030302020204" pitchFamily="66" charset="0"/>
            </a:endParaRPr>
          </a:p>
          <a:p>
            <a:endParaRPr lang="fr-F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692696"/>
            <a:ext cx="4608512" cy="850106"/>
          </a:xfrm>
          <a:solidFill>
            <a:srgbClr val="99C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Voie GT:</a:t>
            </a:r>
            <a:b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Lycées de secteur  </a:t>
            </a:r>
            <a:endParaRPr lang="fr-FR" sz="3200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7632848"/>
          </a:xfrm>
        </p:spPr>
        <p:txBody>
          <a:bodyPr/>
          <a:lstStyle/>
          <a:p>
            <a:pPr marL="529908" lvl="1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2"/>
                </a:solidFill>
                <a:ea typeface="MS PGothic" pitchFamily="34" charset="-128"/>
              </a:rPr>
              <a:t>Lycée  René Descartes Rennes: </a:t>
            </a:r>
          </a:p>
          <a:p>
            <a:pPr marL="529908" lvl="1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fr-FR" sz="2000" b="1" dirty="0" smtClean="0">
                <a:ea typeface="MS PGothic" pitchFamily="34" charset="-128"/>
              </a:rPr>
              <a:t>Spé:  numérique et sciences informatiques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Options: latin, management et gestion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Bacs généraux et STMG, BACHIBAC</a:t>
            </a:r>
          </a:p>
          <a:p>
            <a:pPr marL="529908" lvl="1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2"/>
                </a:solidFill>
                <a:ea typeface="MS PGothic" pitchFamily="34" charset="-128"/>
              </a:rPr>
              <a:t>Lycée  Jean </a:t>
            </a:r>
            <a:r>
              <a:rPr lang="fr-FR" sz="2400" b="1" dirty="0" err="1" smtClean="0">
                <a:solidFill>
                  <a:schemeClr val="accent2"/>
                </a:solidFill>
                <a:ea typeface="MS PGothic" pitchFamily="34" charset="-128"/>
              </a:rPr>
              <a:t>Brito</a:t>
            </a:r>
            <a:r>
              <a:rPr lang="fr-FR" sz="2400" b="1" dirty="0" smtClean="0">
                <a:solidFill>
                  <a:schemeClr val="accent2"/>
                </a:solidFill>
                <a:ea typeface="MS PGothic" pitchFamily="34" charset="-128"/>
              </a:rPr>
              <a:t> Bain de Bretagne</a:t>
            </a:r>
          </a:p>
          <a:p>
            <a:pPr marL="529908" lvl="1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fr-FR" sz="2000" b="1" dirty="0" smtClean="0">
                <a:ea typeface="MS PGothic" pitchFamily="34" charset="-128"/>
              </a:rPr>
              <a:t>Spé: Sciences de l’ingénieur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Options: latin, gallo, italien, arts plastiques, santé social, sciences de l’ingénieur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Bacs généraux et STMG</a:t>
            </a:r>
          </a:p>
          <a:p>
            <a:pPr marL="529908" lvl="1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2"/>
                </a:solidFill>
                <a:ea typeface="MS PGothic" pitchFamily="34" charset="-128"/>
              </a:rPr>
              <a:t>Lycée Emile Zola Rennes</a:t>
            </a:r>
          </a:p>
          <a:p>
            <a:pPr marL="529908" lvl="1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fr-FR" sz="2000" b="1" dirty="0" smtClean="0">
                <a:ea typeface="MS PGothic" pitchFamily="34" charset="-128"/>
              </a:rPr>
              <a:t>Spé: Littérature langues et cultures de l’antiquité: Latin, grec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Options: grec, latin, chinois, italien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Bacs généraux </a:t>
            </a:r>
          </a:p>
          <a:p>
            <a:pPr marL="529908" lvl="1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2"/>
                </a:solidFill>
                <a:ea typeface="MS PGothic" pitchFamily="34" charset="-128"/>
              </a:rPr>
              <a:t>Lycée Bertrand d’Argentré Vitré</a:t>
            </a:r>
          </a:p>
          <a:p>
            <a:pPr marL="529908" lvl="1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fr-FR" sz="2000" b="1" dirty="0" smtClean="0">
                <a:ea typeface="MS PGothic" pitchFamily="34" charset="-128"/>
              </a:rPr>
              <a:t>Spé: Histoire des arts, numérique et sciences informatiques, littérature langues et cultures de l’antiquité: latin</a:t>
            </a:r>
          </a:p>
          <a:p>
            <a:pPr marL="529908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ea typeface="MS PGothic" pitchFamily="34" charset="-128"/>
              </a:rPr>
              <a:t>Options: latin, histoire des arts, management et gestion</a:t>
            </a:r>
          </a:p>
          <a:p>
            <a:r>
              <a:rPr lang="fr-FR" sz="2000" b="1" dirty="0" smtClean="0"/>
              <a:t>Bacs généraux et STMG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1"/>
          <p:cNvSpPr txBox="1">
            <a:spLocks noChangeArrowheads="1"/>
          </p:cNvSpPr>
          <p:nvPr/>
        </p:nvSpPr>
        <p:spPr bwMode="auto">
          <a:xfrm>
            <a:off x="539750" y="957263"/>
            <a:ext cx="84248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5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5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VOIE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5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5977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3"/>
          <p:cNvSpPr>
            <a:spLocks noChangeArrowheads="1"/>
          </p:cNvSpPr>
          <p:nvPr/>
        </p:nvSpPr>
        <p:spPr bwMode="auto">
          <a:xfrm>
            <a:off x="211138" y="6172200"/>
            <a:ext cx="8774112" cy="4619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150">
            <a:solidFill>
              <a:srgbClr val="4D4D4D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>
              <a:lnSpc>
                <a:spcPct val="110000"/>
              </a:lnSpc>
            </a:pPr>
            <a:r>
              <a:rPr lang="fr-FR" altLang="fr-FR" sz="2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 R O I S I E M E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888038" y="1981200"/>
            <a:ext cx="14398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altLang="fr-FR" sz="2400" dirty="0">
                <a:latin typeface="Century Gothic" pitchFamily="34" charset="0"/>
                <a:cs typeface="Arial" charset="0"/>
              </a:rPr>
              <a:t>Parcours</a:t>
            </a:r>
          </a:p>
          <a:p>
            <a:pPr algn="ctr" defTabSz="1058863" eaLnBrk="0" hangingPunct="0">
              <a:lnSpc>
                <a:spcPct val="90000"/>
              </a:lnSpc>
            </a:pPr>
            <a:r>
              <a:rPr lang="fr-FR" altLang="fr-FR" sz="2400" dirty="0">
                <a:latin typeface="Century Gothic" pitchFamily="34" charset="0"/>
                <a:cs typeface="Arial" charset="0"/>
              </a:rPr>
              <a:t>en 2 ans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70088" y="1066800"/>
            <a:ext cx="1330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altLang="fr-FR" sz="2400" dirty="0">
                <a:latin typeface="Century Gothic" pitchFamily="34" charset="0"/>
                <a:cs typeface="Arial" charset="0"/>
              </a:rPr>
              <a:t>Parcours</a:t>
            </a:r>
          </a:p>
          <a:p>
            <a:pPr algn="ctr" defTabSz="1058863" eaLnBrk="0" hangingPunct="0">
              <a:lnSpc>
                <a:spcPct val="90000"/>
              </a:lnSpc>
            </a:pPr>
            <a:r>
              <a:rPr lang="fr-FR" altLang="fr-FR" sz="2400" dirty="0">
                <a:latin typeface="Century Gothic" pitchFamily="34" charset="0"/>
                <a:cs typeface="Arial" charset="0"/>
              </a:rPr>
              <a:t>en 3 ans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0" y="457200"/>
            <a:ext cx="90789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pPr algn="ctr" defTabSz="1058863" eaLnBrk="0" hangingPunct="0"/>
            <a:r>
              <a:rPr lang="fr-FR" altLang="fr-FR" sz="3200" b="1" dirty="0">
                <a:solidFill>
                  <a:srgbClr val="CC0000"/>
                </a:solidFill>
                <a:latin typeface="Britannic Bold" pitchFamily="34" charset="0"/>
                <a:cs typeface="Arial" charset="0"/>
              </a:rPr>
              <a:t>La voie professionnelle</a:t>
            </a:r>
          </a:p>
        </p:txBody>
      </p:sp>
      <p:grpSp>
        <p:nvGrpSpPr>
          <p:cNvPr id="45062" name="Group 7"/>
          <p:cNvGrpSpPr>
            <a:grpSpLocks/>
          </p:cNvGrpSpPr>
          <p:nvPr/>
        </p:nvGrpSpPr>
        <p:grpSpPr bwMode="auto">
          <a:xfrm>
            <a:off x="5690499" y="2649579"/>
            <a:ext cx="1746250" cy="3460750"/>
            <a:chOff x="4288" y="1684"/>
            <a:chExt cx="1192" cy="2180"/>
          </a:xfrm>
        </p:grpSpPr>
        <p:sp>
          <p:nvSpPr>
            <p:cNvPr id="45077" name="Text Box 8"/>
            <p:cNvSpPr txBox="1">
              <a:spLocks noChangeArrowheads="1"/>
            </p:cNvSpPr>
            <p:nvPr/>
          </p:nvSpPr>
          <p:spPr bwMode="auto">
            <a:xfrm>
              <a:off x="4288" y="1684"/>
              <a:ext cx="1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726" tIns="41363" rIns="82726" bIns="41363">
              <a:spAutoFit/>
            </a:bodyPr>
            <a:lstStyle/>
            <a:p>
              <a:pPr algn="ctr" defTabSz="1058863" eaLnBrk="0" hangingPunct="0"/>
              <a:r>
                <a:rPr lang="fr-FR" altLang="fr-FR" sz="3600" dirty="0">
                  <a:solidFill>
                    <a:srgbClr val="CC0000"/>
                  </a:solidFill>
                  <a:latin typeface="Impact" pitchFamily="34" charset="0"/>
                  <a:cs typeface="Arial" charset="0"/>
                </a:rPr>
                <a:t>C.A.P.(A)</a:t>
              </a:r>
            </a:p>
            <a:p>
              <a:pPr algn="ctr" defTabSz="1058863" eaLnBrk="0" hangingPunct="0">
                <a:lnSpc>
                  <a:spcPct val="85000"/>
                </a:lnSpc>
              </a:pPr>
              <a:r>
                <a:rPr lang="fr-FR" altLang="fr-FR" sz="1000" b="1" dirty="0">
                  <a:latin typeface="Century Gothic" pitchFamily="34" charset="0"/>
                  <a:cs typeface="Arial" charset="0"/>
                </a:rPr>
                <a:t>CERTIFICAT D’APTITUDE</a:t>
              </a:r>
            </a:p>
            <a:p>
              <a:pPr algn="ctr" defTabSz="1058863" eaLnBrk="0" hangingPunct="0"/>
              <a:r>
                <a:rPr lang="fr-FR" altLang="fr-FR" sz="1000" b="1" dirty="0">
                  <a:latin typeface="Century Gothic" pitchFamily="34" charset="0"/>
                  <a:cs typeface="Arial" charset="0"/>
                </a:rPr>
                <a:t>PROFESSIONNELLE (agricole)</a:t>
              </a:r>
            </a:p>
          </p:txBody>
        </p:sp>
        <p:sp>
          <p:nvSpPr>
            <p:cNvPr id="45078" name="AutoShape 9"/>
            <p:cNvSpPr>
              <a:spLocks noChangeArrowheads="1"/>
            </p:cNvSpPr>
            <p:nvPr/>
          </p:nvSpPr>
          <p:spPr bwMode="auto">
            <a:xfrm>
              <a:off x="4489" y="2971"/>
              <a:ext cx="818" cy="635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105869" tIns="52935" rIns="105869" bIns="52935" anchor="ctr"/>
            <a:lstStyle/>
            <a:p>
              <a:pPr algn="ctr" defTabSz="1058863" eaLnBrk="0" hangingPunct="0">
                <a:lnSpc>
                  <a:spcPct val="90000"/>
                </a:lnSpc>
              </a:pPr>
              <a:r>
                <a:rPr lang="fr-FR" altLang="fr-FR" sz="2400" dirty="0">
                  <a:solidFill>
                    <a:srgbClr val="002600"/>
                  </a:solidFill>
                  <a:latin typeface="Impact" pitchFamily="34" charset="0"/>
                  <a:cs typeface="Arial" charset="0"/>
                </a:rPr>
                <a:t>C.A.P. 1</a:t>
              </a:r>
            </a:p>
          </p:txBody>
        </p:sp>
        <p:sp>
          <p:nvSpPr>
            <p:cNvPr id="45079" name="AutoShape 10"/>
            <p:cNvSpPr>
              <a:spLocks noChangeArrowheads="1"/>
            </p:cNvSpPr>
            <p:nvPr/>
          </p:nvSpPr>
          <p:spPr bwMode="auto">
            <a:xfrm>
              <a:off x="4489" y="2298"/>
              <a:ext cx="817" cy="59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105869" tIns="52935" rIns="105869" bIns="52935" anchor="ctr"/>
            <a:lstStyle/>
            <a:p>
              <a:pPr algn="ctr" defTabSz="1058863" eaLnBrk="0" hangingPunct="0"/>
              <a:r>
                <a:rPr lang="fr-FR" altLang="fr-FR" sz="2400" dirty="0">
                  <a:solidFill>
                    <a:srgbClr val="002600"/>
                  </a:solidFill>
                  <a:latin typeface="Impact" pitchFamily="34" charset="0"/>
                  <a:cs typeface="Arial" charset="0"/>
                </a:rPr>
                <a:t>C.A.P. 2</a:t>
              </a:r>
            </a:p>
          </p:txBody>
        </p:sp>
        <p:sp>
          <p:nvSpPr>
            <p:cNvPr id="45080" name="AutoShape 11"/>
            <p:cNvSpPr>
              <a:spLocks noChangeArrowheads="1"/>
            </p:cNvSpPr>
            <p:nvPr/>
          </p:nvSpPr>
          <p:spPr bwMode="auto">
            <a:xfrm rot="10800000">
              <a:off x="4656" y="3648"/>
              <a:ext cx="504" cy="216"/>
            </a:xfrm>
            <a:prstGeom prst="flowChartMerg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A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sz="2400" dirty="0"/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1238250" y="1784350"/>
            <a:ext cx="2727325" cy="4349750"/>
            <a:chOff x="845" y="1124"/>
            <a:chExt cx="1861" cy="2740"/>
          </a:xfrm>
        </p:grpSpPr>
        <p:sp>
          <p:nvSpPr>
            <p:cNvPr id="45072" name="Text Box 13"/>
            <p:cNvSpPr txBox="1">
              <a:spLocks noChangeArrowheads="1"/>
            </p:cNvSpPr>
            <p:nvPr/>
          </p:nvSpPr>
          <p:spPr bwMode="auto">
            <a:xfrm>
              <a:off x="1230" y="1124"/>
              <a:ext cx="107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726" tIns="41363" rIns="82726" bIns="41363">
              <a:spAutoFit/>
            </a:bodyPr>
            <a:lstStyle/>
            <a:p>
              <a:pPr defTabSz="1058863" eaLnBrk="0" hangingPunct="0"/>
              <a:r>
                <a:rPr lang="fr-FR" altLang="fr-FR" sz="3600" dirty="0">
                  <a:solidFill>
                    <a:srgbClr val="CC0000"/>
                  </a:solidFill>
                  <a:latin typeface="Impact" pitchFamily="34" charset="0"/>
                  <a:cs typeface="Arial" charset="0"/>
                </a:rPr>
                <a:t>BAC PRO</a:t>
              </a:r>
            </a:p>
          </p:txBody>
        </p:sp>
        <p:sp>
          <p:nvSpPr>
            <p:cNvPr id="45073" name="AutoShape 14"/>
            <p:cNvSpPr>
              <a:spLocks noChangeArrowheads="1"/>
            </p:cNvSpPr>
            <p:nvPr/>
          </p:nvSpPr>
          <p:spPr bwMode="auto">
            <a:xfrm>
              <a:off x="845" y="2971"/>
              <a:ext cx="1861" cy="62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lIns="105869" tIns="52935" rIns="105869" bIns="52935" anchor="ctr"/>
            <a:lstStyle/>
            <a:p>
              <a:pPr algn="ctr" defTabSz="1058863" eaLnBrk="0" hangingPunct="0">
                <a:lnSpc>
                  <a:spcPct val="90000"/>
                </a:lnSpc>
              </a:pPr>
              <a:r>
                <a:rPr lang="fr-FR" altLang="fr-FR" sz="2200" dirty="0">
                  <a:solidFill>
                    <a:schemeClr val="bg1"/>
                  </a:solidFill>
                  <a:latin typeface="Impact" pitchFamily="34" charset="0"/>
                  <a:cs typeface="Arial" charset="0"/>
                </a:rPr>
                <a:t>SECONDE</a:t>
              </a:r>
            </a:p>
            <a:p>
              <a:pPr algn="ctr" defTabSz="1058863" eaLnBrk="0" hangingPunct="0">
                <a:lnSpc>
                  <a:spcPct val="90000"/>
                </a:lnSpc>
              </a:pPr>
              <a:r>
                <a:rPr lang="fr-FR" altLang="fr-FR" sz="2200" dirty="0">
                  <a:solidFill>
                    <a:schemeClr val="bg1"/>
                  </a:solidFill>
                  <a:latin typeface="Impact" pitchFamily="34" charset="0"/>
                  <a:cs typeface="Arial" charset="0"/>
                </a:rPr>
                <a:t>PROFESSIONNELLE</a:t>
              </a:r>
            </a:p>
          </p:txBody>
        </p:sp>
        <p:sp>
          <p:nvSpPr>
            <p:cNvPr id="45074" name="AutoShape 15"/>
            <p:cNvSpPr>
              <a:spLocks noChangeArrowheads="1"/>
            </p:cNvSpPr>
            <p:nvPr/>
          </p:nvSpPr>
          <p:spPr bwMode="auto">
            <a:xfrm>
              <a:off x="845" y="2292"/>
              <a:ext cx="1860" cy="59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lIns="105869" tIns="52935" rIns="105869" bIns="52935" anchor="ctr"/>
            <a:lstStyle/>
            <a:p>
              <a:pPr algn="ctr" defTabSz="1058863" eaLnBrk="0" hangingPunct="0"/>
              <a:r>
                <a:rPr lang="fr-FR" altLang="fr-FR" sz="2200" dirty="0">
                  <a:solidFill>
                    <a:schemeClr val="bg1"/>
                  </a:solidFill>
                  <a:latin typeface="Impact" pitchFamily="34" charset="0"/>
                  <a:cs typeface="Arial" charset="0"/>
                </a:rPr>
                <a:t>PREMIERE</a:t>
              </a:r>
            </a:p>
            <a:p>
              <a:pPr algn="ctr" defTabSz="1058863" eaLnBrk="0" hangingPunct="0">
                <a:lnSpc>
                  <a:spcPct val="85000"/>
                </a:lnSpc>
              </a:pPr>
              <a:r>
                <a:rPr lang="fr-FR" altLang="fr-FR" sz="2200" dirty="0">
                  <a:solidFill>
                    <a:schemeClr val="bg1"/>
                  </a:solidFill>
                  <a:latin typeface="Impact" pitchFamily="34" charset="0"/>
                  <a:cs typeface="Arial" charset="0"/>
                </a:rPr>
                <a:t>PROFESSIONNELLE</a:t>
              </a:r>
            </a:p>
          </p:txBody>
        </p:sp>
        <p:sp>
          <p:nvSpPr>
            <p:cNvPr id="45075" name="AutoShape 16"/>
            <p:cNvSpPr>
              <a:spLocks noChangeArrowheads="1"/>
            </p:cNvSpPr>
            <p:nvPr/>
          </p:nvSpPr>
          <p:spPr bwMode="auto">
            <a:xfrm>
              <a:off x="845" y="1607"/>
              <a:ext cx="1860" cy="59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lIns="105869" tIns="52935" rIns="105869" bIns="52935" anchor="ctr"/>
            <a:lstStyle/>
            <a:p>
              <a:pPr algn="ctr" defTabSz="1058863" eaLnBrk="0" hangingPunct="0">
                <a:lnSpc>
                  <a:spcPct val="105000"/>
                </a:lnSpc>
              </a:pPr>
              <a:r>
                <a:rPr lang="fr-FR" altLang="fr-FR" sz="2200" dirty="0">
                  <a:solidFill>
                    <a:schemeClr val="bg1"/>
                  </a:solidFill>
                  <a:latin typeface="Impact" pitchFamily="34" charset="0"/>
                  <a:cs typeface="Arial" charset="0"/>
                </a:rPr>
                <a:t>TERMINALE</a:t>
              </a:r>
            </a:p>
            <a:p>
              <a:pPr algn="ctr" defTabSz="1058863" eaLnBrk="0" hangingPunct="0">
                <a:lnSpc>
                  <a:spcPct val="90000"/>
                </a:lnSpc>
              </a:pPr>
              <a:r>
                <a:rPr lang="fr-FR" altLang="fr-FR" sz="2200" dirty="0">
                  <a:solidFill>
                    <a:schemeClr val="bg1"/>
                  </a:solidFill>
                  <a:latin typeface="Impact" pitchFamily="34" charset="0"/>
                  <a:cs typeface="Arial" charset="0"/>
                </a:rPr>
                <a:t>PROFESSIONNELLE</a:t>
              </a:r>
            </a:p>
          </p:txBody>
        </p:sp>
        <p:sp>
          <p:nvSpPr>
            <p:cNvPr id="45076" name="AutoShape 17"/>
            <p:cNvSpPr>
              <a:spLocks noChangeArrowheads="1"/>
            </p:cNvSpPr>
            <p:nvPr/>
          </p:nvSpPr>
          <p:spPr bwMode="auto">
            <a:xfrm rot="10800000">
              <a:off x="1440" y="3648"/>
              <a:ext cx="504" cy="216"/>
            </a:xfrm>
            <a:prstGeom prst="flowChartMerg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A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sz="2400" dirty="0"/>
            </a:p>
          </p:txBody>
        </p:sp>
      </p:grpSp>
      <p:grpSp>
        <p:nvGrpSpPr>
          <p:cNvPr id="45064" name="Group 18"/>
          <p:cNvGrpSpPr>
            <a:grpSpLocks/>
          </p:cNvGrpSpPr>
          <p:nvPr/>
        </p:nvGrpSpPr>
        <p:grpSpPr bwMode="auto">
          <a:xfrm>
            <a:off x="211138" y="1524000"/>
            <a:ext cx="1336675" cy="1143000"/>
            <a:chOff x="144" y="960"/>
            <a:chExt cx="912" cy="720"/>
          </a:xfrm>
        </p:grpSpPr>
        <p:sp>
          <p:nvSpPr>
            <p:cNvPr id="45070" name="AutoShape 19"/>
            <p:cNvSpPr>
              <a:spLocks noChangeArrowheads="1"/>
            </p:cNvSpPr>
            <p:nvPr/>
          </p:nvSpPr>
          <p:spPr bwMode="auto">
            <a:xfrm rot="-5400000">
              <a:off x="240" y="864"/>
              <a:ext cx="720" cy="912"/>
            </a:xfrm>
            <a:prstGeom prst="flowChartMerg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A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sz="2400" dirty="0"/>
            </a:p>
          </p:txBody>
        </p:sp>
        <p:sp>
          <p:nvSpPr>
            <p:cNvPr id="45071" name="Text Box 20"/>
            <p:cNvSpPr txBox="1">
              <a:spLocks noChangeArrowheads="1"/>
            </p:cNvSpPr>
            <p:nvPr/>
          </p:nvSpPr>
          <p:spPr bwMode="auto">
            <a:xfrm>
              <a:off x="144" y="1104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Diplôme niveau IV</a:t>
              </a:r>
            </a:p>
          </p:txBody>
        </p:sp>
      </p:grpSp>
      <p:grpSp>
        <p:nvGrpSpPr>
          <p:cNvPr id="45065" name="Group 21"/>
          <p:cNvGrpSpPr>
            <a:grpSpLocks/>
          </p:cNvGrpSpPr>
          <p:nvPr/>
        </p:nvGrpSpPr>
        <p:grpSpPr bwMode="auto">
          <a:xfrm>
            <a:off x="7315200" y="2438400"/>
            <a:ext cx="1476375" cy="1219200"/>
            <a:chOff x="5232" y="1536"/>
            <a:chExt cx="1008" cy="768"/>
          </a:xfrm>
        </p:grpSpPr>
        <p:sp>
          <p:nvSpPr>
            <p:cNvPr id="45068" name="AutoShape 22"/>
            <p:cNvSpPr>
              <a:spLocks noChangeArrowheads="1"/>
            </p:cNvSpPr>
            <p:nvPr/>
          </p:nvSpPr>
          <p:spPr bwMode="auto">
            <a:xfrm rot="5400000">
              <a:off x="5280" y="1488"/>
              <a:ext cx="768" cy="864"/>
            </a:xfrm>
            <a:prstGeom prst="flowChartMerg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A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sz="2400" dirty="0"/>
            </a:p>
          </p:txBody>
        </p:sp>
        <p:sp>
          <p:nvSpPr>
            <p:cNvPr id="45069" name="Text Box 23"/>
            <p:cNvSpPr txBox="1">
              <a:spLocks noChangeArrowheads="1"/>
            </p:cNvSpPr>
            <p:nvPr/>
          </p:nvSpPr>
          <p:spPr bwMode="auto">
            <a:xfrm>
              <a:off x="5472" y="1728"/>
              <a:ext cx="7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Diplôme niveau V</a:t>
              </a:r>
            </a:p>
          </p:txBody>
        </p:sp>
      </p:grpSp>
      <p:sp>
        <p:nvSpPr>
          <p:cNvPr id="45066" name="AutoShape 24"/>
          <p:cNvSpPr>
            <a:spLocks noChangeArrowheads="1"/>
          </p:cNvSpPr>
          <p:nvPr/>
        </p:nvSpPr>
        <p:spPr bwMode="auto">
          <a:xfrm>
            <a:off x="211138" y="3276600"/>
            <a:ext cx="1125537" cy="685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0000"/>
              </a:gs>
              <a:gs pos="100000">
                <a:srgbClr val="FCEFE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 sz="2400" dirty="0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0" y="3352800"/>
            <a:ext cx="133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Certification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intermédiaire</a:t>
            </a:r>
          </a:p>
        </p:txBody>
      </p:sp>
      <p:cxnSp>
        <p:nvCxnSpPr>
          <p:cNvPr id="26" name="Connecteur droit avec flèche 25"/>
          <p:cNvCxnSpPr>
            <a:stCxn id="45079" idx="1"/>
            <a:endCxn id="45074" idx="3"/>
          </p:cNvCxnSpPr>
          <p:nvPr/>
        </p:nvCxnSpPr>
        <p:spPr bwMode="auto">
          <a:xfrm flipH="1">
            <a:off x="3964109" y="4098967"/>
            <a:ext cx="2020850" cy="14246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77" y="7015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3"/>
                </a:solidFill>
              </a:rPr>
              <a:t>BAC </a:t>
            </a:r>
            <a:r>
              <a:rPr lang="fr-FR" sz="3200" b="1" dirty="0" smtClean="0">
                <a:solidFill>
                  <a:schemeClr val="accent3"/>
                </a:solidFill>
              </a:rPr>
              <a:t>PRO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3ans après la 3e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Enseignement qui s’appuie sur un </a:t>
            </a:r>
            <a:r>
              <a:rPr lang="fr-FR" sz="2400" b="1" dirty="0"/>
              <a:t>domaine </a:t>
            </a:r>
            <a:r>
              <a:rPr lang="fr-FR" sz="2400" b="1" dirty="0" smtClean="0"/>
              <a:t>professionnel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965" y="2913556"/>
            <a:ext cx="83680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/>
                </a:solidFill>
              </a:rPr>
              <a:t>CAP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1 an ou 2 ans après la 3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: De nombreux CAP en lycée privilégient les élèves de SEGPA 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Enseignement qui s’appuie généralement sur un </a:t>
            </a:r>
            <a:r>
              <a:rPr lang="fr-FR" sz="2400" b="1" dirty="0"/>
              <a:t>métier </a:t>
            </a:r>
          </a:p>
          <a:p>
            <a:pPr algn="just"/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39550" y="1730287"/>
            <a:ext cx="8208912" cy="14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  <a:spcBef>
                <a:spcPts val="1500"/>
              </a:spcBef>
              <a:buClrTx/>
              <a:buSzTx/>
            </a:pPr>
            <a:r>
              <a:rPr lang="fr-FR" altLang="fr-F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fr-FR" altLang="fr-FR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près </a:t>
            </a:r>
            <a:r>
              <a:rPr lang="fr-FR" altLang="fr-F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le </a:t>
            </a:r>
            <a:r>
              <a:rPr lang="fr-FR" altLang="fr-FR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BAC PRO? </a:t>
            </a:r>
            <a:endParaRPr lang="fr-FR" altLang="fr-FR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Char char="-"/>
            </a:pP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entrée dans la vie active, Formation 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complémentaire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FCIL, </a:t>
            </a:r>
            <a:endParaRPr lang="fr-FR" altLang="fr-FR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Bef>
                <a:spcPts val="1500"/>
              </a:spcBef>
              <a:buClrTx/>
              <a:buSzTx/>
            </a:pP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Mention complémentaire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CAP en 1an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BTS  avec 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un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bon niveau</a:t>
            </a:r>
          </a:p>
          <a:p>
            <a:pPr algn="just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fr-FR" altLang="fr-FR" sz="24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965" y="4941168"/>
            <a:ext cx="8424935" cy="2199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  <a:spcBef>
                <a:spcPts val="75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Après le CAP?</a:t>
            </a:r>
          </a:p>
          <a:p>
            <a:pPr algn="just">
              <a:lnSpc>
                <a:spcPct val="50000"/>
              </a:lnSpc>
              <a:spcBef>
                <a:spcPts val="75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- entrée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dans la vie 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active, Formation complémentaire, Mention</a:t>
            </a:r>
          </a:p>
          <a:p>
            <a:pPr algn="just">
              <a:lnSpc>
                <a:spcPct val="50000"/>
              </a:lnSpc>
              <a:spcBef>
                <a:spcPts val="75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complémentaire, CAP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en 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 an, 1</a:t>
            </a:r>
            <a:r>
              <a:rPr lang="fr-FR" altLang="fr-FR" sz="24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ère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bac 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pro, Brevet 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professionnel</a:t>
            </a: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50000"/>
              </a:lnSpc>
              <a:spcBef>
                <a:spcPts val="75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BMA</a:t>
            </a:r>
            <a:r>
              <a:rPr lang="fr-FR" altLang="fr-F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</a:p>
          <a:p>
            <a:pPr algn="r">
              <a:lnSpc>
                <a:spcPct val="50000"/>
              </a:lnSpc>
              <a:spcBef>
                <a:spcPts val="1500"/>
              </a:spcBef>
            </a:pPr>
            <a:r>
              <a:rPr lang="fr-FR" sz="2000" i="1" dirty="0" smtClean="0"/>
              <a:t>                                            </a:t>
            </a:r>
            <a:r>
              <a:rPr lang="fr-FR" sz="2000" b="1" i="1" dirty="0" smtClean="0">
                <a:solidFill>
                  <a:srgbClr val="008000"/>
                </a:solidFill>
              </a:rPr>
              <a:t>Attention</a:t>
            </a:r>
            <a:r>
              <a:rPr lang="fr-FR" sz="2000" b="1" i="1" dirty="0">
                <a:solidFill>
                  <a:srgbClr val="008000"/>
                </a:solidFill>
              </a:rPr>
              <a:t>:</a:t>
            </a:r>
            <a:r>
              <a:rPr lang="fr-FR" sz="2000" i="1" dirty="0"/>
              <a:t> </a:t>
            </a:r>
            <a:r>
              <a:rPr lang="fr-FR" sz="2000" b="1" i="1" dirty="0"/>
              <a:t>Certains CAP et BAC PRO sont </a:t>
            </a:r>
            <a:r>
              <a:rPr lang="fr-FR" sz="2000" b="1" i="1" dirty="0" smtClean="0"/>
              <a:t>très</a:t>
            </a:r>
          </a:p>
          <a:p>
            <a:pPr algn="r">
              <a:lnSpc>
                <a:spcPct val="50000"/>
              </a:lnSpc>
              <a:spcBef>
                <a:spcPts val="1500"/>
              </a:spcBef>
            </a:pPr>
            <a:r>
              <a:rPr lang="fr-FR" sz="2000" b="1" i="1" dirty="0" smtClean="0"/>
              <a:t> sélectifs en lycée, </a:t>
            </a:r>
            <a:r>
              <a:rPr lang="fr-FR" sz="2000" b="1" i="1" dirty="0"/>
              <a:t>prévoir plusieurs </a:t>
            </a:r>
            <a:r>
              <a:rPr lang="fr-FR" sz="2000" b="1" i="1" dirty="0" err="1"/>
              <a:t>voeux</a:t>
            </a:r>
            <a:endParaRPr lang="fr-FR" sz="2000" b="1" i="1" dirty="0"/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</a:pPr>
            <a:endParaRPr lang="fr-FR" altLang="fr-FR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3563888" y="6105905"/>
            <a:ext cx="144016" cy="95879"/>
          </a:xfrm>
          <a:prstGeom prst="triangl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738" y="-303213"/>
            <a:ext cx="9836151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WordArt 2"/>
          <p:cNvSpPr>
            <a:spLocks noChangeArrowheads="1" noChangeShapeType="1" noTextEdit="1"/>
          </p:cNvSpPr>
          <p:nvPr/>
        </p:nvSpPr>
        <p:spPr bwMode="auto">
          <a:xfrm>
            <a:off x="3506788" y="188913"/>
            <a:ext cx="36322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Choisir un domaine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396875" y="1804988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C9FF93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124075" y="1804988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84E2E0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1D777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6" name="WordArt 5"/>
          <p:cNvSpPr>
            <a:spLocks noChangeArrowheads="1" noChangeShapeType="1" noTextEdit="1"/>
          </p:cNvSpPr>
          <p:nvPr/>
        </p:nvSpPr>
        <p:spPr bwMode="auto">
          <a:xfrm>
            <a:off x="515938" y="1949450"/>
            <a:ext cx="12080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AGRICULTURE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ENVIRONNEMENT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AGROALIMENTAIRE</a:t>
            </a:r>
          </a:p>
        </p:txBody>
      </p:sp>
      <p:sp>
        <p:nvSpPr>
          <p:cNvPr id="20487" name="WordArt 6"/>
          <p:cNvSpPr>
            <a:spLocks noChangeArrowheads="1" noChangeShapeType="1" noTextEdit="1"/>
          </p:cNvSpPr>
          <p:nvPr/>
        </p:nvSpPr>
        <p:spPr bwMode="auto">
          <a:xfrm>
            <a:off x="2255838" y="1949450"/>
            <a:ext cx="12080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568"/>
                </a:solidFill>
                <a:latin typeface="Arial Black"/>
              </a:rPr>
              <a:t>PECHE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568"/>
                </a:solidFill>
                <a:latin typeface="Arial Black"/>
              </a:rPr>
              <a:t>AQUACULTURE</a:t>
            </a:r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3852863" y="1804988"/>
            <a:ext cx="14620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D4D3A8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6C6B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5573713" y="1804988"/>
            <a:ext cx="14620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D5D5E3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0" name="WordArt 9"/>
          <p:cNvSpPr>
            <a:spLocks noChangeArrowheads="1" noChangeShapeType="1" noTextEdit="1"/>
          </p:cNvSpPr>
          <p:nvPr/>
        </p:nvSpPr>
        <p:spPr bwMode="auto">
          <a:xfrm>
            <a:off x="3971925" y="1944688"/>
            <a:ext cx="1208088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484724"/>
                </a:solidFill>
                <a:latin typeface="Arial Black"/>
              </a:rPr>
              <a:t>BATIMENT</a:t>
            </a:r>
          </a:p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484724"/>
                </a:solidFill>
                <a:latin typeface="Arial Black"/>
              </a:rPr>
              <a:t>TRAVAUX PUBLICS</a:t>
            </a:r>
          </a:p>
        </p:txBody>
      </p:sp>
      <p:sp>
        <p:nvSpPr>
          <p:cNvPr id="20491" name="WordArt 10"/>
          <p:cNvSpPr>
            <a:spLocks noChangeArrowheads="1" noChangeShapeType="1" noTextEdit="1"/>
          </p:cNvSpPr>
          <p:nvPr/>
        </p:nvSpPr>
        <p:spPr bwMode="auto">
          <a:xfrm>
            <a:off x="5735638" y="1949450"/>
            <a:ext cx="11303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545454"/>
                </a:solidFill>
                <a:latin typeface="Arial Black"/>
              </a:rPr>
              <a:t>TRAVAIL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545454"/>
                </a:solidFill>
                <a:latin typeface="Arial Black"/>
              </a:rPr>
              <a:t>DES METAUX</a:t>
            </a:r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7296150" y="1804988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CDE6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BC005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dirty="0" smtClean="0"/>
              <a:t>MECANIQUE</a:t>
            </a:r>
          </a:p>
          <a:p>
            <a:pPr algn="ctr"/>
            <a:r>
              <a:rPr lang="fr-FR" sz="1400" b="1" dirty="0" smtClean="0"/>
              <a:t>INDUSTRIELLE</a:t>
            </a:r>
            <a:endParaRPr lang="fr-FR" sz="1400" b="1" dirty="0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2124075" y="3486150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7A3D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3852863" y="3486150"/>
            <a:ext cx="1462087" cy="15113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Artisanat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96" name="WordArt 15"/>
          <p:cNvSpPr>
            <a:spLocks noChangeArrowheads="1" noChangeShapeType="1" noTextEdit="1"/>
          </p:cNvSpPr>
          <p:nvPr/>
        </p:nvSpPr>
        <p:spPr bwMode="auto">
          <a:xfrm>
            <a:off x="2255838" y="3629025"/>
            <a:ext cx="12080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A3D00"/>
                </a:solidFill>
                <a:latin typeface="Arial Black"/>
              </a:rPr>
              <a:t>ELECTRICITE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A3D00"/>
                </a:solidFill>
                <a:latin typeface="Arial Black"/>
              </a:rPr>
              <a:t>ELECTROTECHNIQUE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A3D00"/>
                </a:solidFill>
                <a:latin typeface="Arial Black"/>
              </a:rPr>
              <a:t>ELECTRONIQUE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>
            <a:off x="5573713" y="3486150"/>
            <a:ext cx="14620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A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7296150" y="3486150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09FFBF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00644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0" name="WordArt 19"/>
          <p:cNvSpPr>
            <a:spLocks noChangeArrowheads="1" noChangeShapeType="1" noTextEdit="1"/>
          </p:cNvSpPr>
          <p:nvPr/>
        </p:nvSpPr>
        <p:spPr bwMode="auto">
          <a:xfrm>
            <a:off x="5695950" y="3629025"/>
            <a:ext cx="12080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 Black"/>
              </a:rPr>
              <a:t>PRODUCTION </a:t>
            </a:r>
          </a:p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 Black"/>
              </a:rPr>
              <a:t>ALIMENTAIRE</a:t>
            </a:r>
          </a:p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 Black"/>
              </a:rPr>
              <a:t>CUISINE</a:t>
            </a:r>
          </a:p>
        </p:txBody>
      </p:sp>
      <p:sp>
        <p:nvSpPr>
          <p:cNvPr id="20501" name="WordArt 20"/>
          <p:cNvSpPr>
            <a:spLocks noChangeArrowheads="1" noChangeShapeType="1" noTextEdit="1"/>
          </p:cNvSpPr>
          <p:nvPr/>
        </p:nvSpPr>
        <p:spPr bwMode="auto">
          <a:xfrm>
            <a:off x="7416800" y="3629025"/>
            <a:ext cx="12080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835"/>
                </a:solidFill>
                <a:latin typeface="Arial Black"/>
              </a:rPr>
              <a:t>TEXTILE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835"/>
                </a:solidFill>
                <a:latin typeface="Arial Black"/>
              </a:rPr>
              <a:t>HABILLEMENT</a:t>
            </a:r>
          </a:p>
        </p:txBody>
      </p:sp>
      <p:sp>
        <p:nvSpPr>
          <p:cNvPr id="20502" name="AutoShape 21"/>
          <p:cNvSpPr>
            <a:spLocks noChangeArrowheads="1"/>
          </p:cNvSpPr>
          <p:nvPr/>
        </p:nvSpPr>
        <p:spPr bwMode="auto">
          <a:xfrm>
            <a:off x="396875" y="5141913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C92F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965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3" name="WordArt 22"/>
          <p:cNvSpPr>
            <a:spLocks noChangeArrowheads="1" noChangeShapeType="1" noTextEdit="1"/>
          </p:cNvSpPr>
          <p:nvPr/>
        </p:nvSpPr>
        <p:spPr bwMode="auto">
          <a:xfrm>
            <a:off x="831850" y="5372100"/>
            <a:ext cx="596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44500"/>
                </a:solidFill>
                <a:latin typeface="Arial Black"/>
              </a:rPr>
              <a:t>BOIS</a:t>
            </a:r>
          </a:p>
        </p:txBody>
      </p:sp>
      <p:sp>
        <p:nvSpPr>
          <p:cNvPr id="20504" name="AutoShape 23"/>
          <p:cNvSpPr>
            <a:spLocks noChangeArrowheads="1"/>
          </p:cNvSpPr>
          <p:nvPr/>
        </p:nvSpPr>
        <p:spPr bwMode="auto">
          <a:xfrm>
            <a:off x="2124075" y="5157788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6699FF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00277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5" name="AutoShape 24"/>
          <p:cNvSpPr>
            <a:spLocks noChangeArrowheads="1"/>
          </p:cNvSpPr>
          <p:nvPr/>
        </p:nvSpPr>
        <p:spPr bwMode="auto">
          <a:xfrm>
            <a:off x="3852863" y="5157788"/>
            <a:ext cx="14620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A285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6" name="WordArt 25"/>
          <p:cNvSpPr>
            <a:spLocks noChangeArrowheads="1" noChangeShapeType="1" noTextEdit="1"/>
          </p:cNvSpPr>
          <p:nvPr/>
        </p:nvSpPr>
        <p:spPr bwMode="auto">
          <a:xfrm>
            <a:off x="2254250" y="5300663"/>
            <a:ext cx="12080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2776"/>
                </a:solidFill>
                <a:latin typeface="Arial Black"/>
              </a:rPr>
              <a:t>INDUSTRIES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2776"/>
                </a:solidFill>
                <a:latin typeface="Arial Black"/>
              </a:rPr>
              <a:t>GRAPHIQUES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2776"/>
                </a:solidFill>
                <a:latin typeface="Arial Black"/>
              </a:rPr>
              <a:t>COMMUNICATION</a:t>
            </a:r>
          </a:p>
        </p:txBody>
      </p:sp>
      <p:sp>
        <p:nvSpPr>
          <p:cNvPr id="20507" name="WordArt 26"/>
          <p:cNvSpPr>
            <a:spLocks noChangeArrowheads="1" noChangeShapeType="1" noTextEdit="1"/>
          </p:cNvSpPr>
          <p:nvPr/>
        </p:nvSpPr>
        <p:spPr bwMode="auto">
          <a:xfrm>
            <a:off x="3973513" y="5300663"/>
            <a:ext cx="12080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9E2600"/>
                </a:solidFill>
                <a:latin typeface="Arial Black"/>
              </a:rPr>
              <a:t>PARAMEDICAL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9E2600"/>
                </a:solidFill>
                <a:latin typeface="Arial Black"/>
              </a:rPr>
              <a:t>SOCIAL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9E2600"/>
                </a:solidFill>
                <a:latin typeface="Arial Black"/>
              </a:rPr>
              <a:t>SOINS PERSONNELS</a:t>
            </a:r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>
            <a:off x="5573713" y="5157788"/>
            <a:ext cx="14620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E0A0C0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800" b="1" dirty="0" smtClean="0">
                <a:solidFill>
                  <a:schemeClr val="bg2">
                    <a:lumMod val="25000"/>
                  </a:schemeClr>
                </a:solidFill>
              </a:rPr>
              <a:t>Commerce</a:t>
            </a:r>
          </a:p>
          <a:p>
            <a:r>
              <a:rPr lang="fr-FR" sz="1800" b="1" dirty="0" smtClean="0">
                <a:solidFill>
                  <a:schemeClr val="bg2">
                    <a:lumMod val="25000"/>
                  </a:schemeClr>
                </a:solidFill>
              </a:rPr>
              <a:t>Vente, accueil</a:t>
            </a:r>
          </a:p>
          <a:p>
            <a:r>
              <a:rPr lang="fr-FR" sz="1800" b="1" dirty="0" smtClean="0">
                <a:solidFill>
                  <a:schemeClr val="bg2">
                    <a:lumMod val="25000"/>
                  </a:schemeClr>
                </a:solidFill>
              </a:rPr>
              <a:t>Relation </a:t>
            </a:r>
          </a:p>
          <a:p>
            <a:r>
              <a:rPr lang="fr-FR" sz="1800" b="1" dirty="0" smtClean="0">
                <a:solidFill>
                  <a:schemeClr val="bg2">
                    <a:lumMod val="25000"/>
                  </a:schemeClr>
                </a:solidFill>
              </a:rPr>
              <a:t>Clients</a:t>
            </a:r>
            <a:endParaRPr lang="fr-FR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509" name="AutoShape 28"/>
          <p:cNvSpPr>
            <a:spLocks noChangeArrowheads="1"/>
          </p:cNvSpPr>
          <p:nvPr/>
        </p:nvSpPr>
        <p:spPr bwMode="auto">
          <a:xfrm>
            <a:off x="7296150" y="5157788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D7AFFF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1" name="WordArt 30"/>
          <p:cNvSpPr>
            <a:spLocks noChangeArrowheads="1" noChangeShapeType="1" noTextEdit="1"/>
          </p:cNvSpPr>
          <p:nvPr/>
        </p:nvSpPr>
        <p:spPr bwMode="auto">
          <a:xfrm>
            <a:off x="7416800" y="5300663"/>
            <a:ext cx="12080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TRANSPORT-LOGISTIQUE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HYGIENE-PROPRETE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SECURITE</a:t>
            </a:r>
          </a:p>
        </p:txBody>
      </p:sp>
      <p:sp>
        <p:nvSpPr>
          <p:cNvPr id="20512" name="AutoShape 31"/>
          <p:cNvSpPr>
            <a:spLocks noChangeArrowheads="1"/>
          </p:cNvSpPr>
          <p:nvPr/>
        </p:nvSpPr>
        <p:spPr bwMode="auto">
          <a:xfrm>
            <a:off x="396875" y="3484563"/>
            <a:ext cx="1462088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C9E4"/>
              </a:gs>
              <a:gs pos="100000">
                <a:srgbClr val="FFFFFF"/>
              </a:gs>
            </a:gsLst>
            <a:lin ang="2700000" scaled="1"/>
          </a:gradFill>
          <a:ln w="57240">
            <a:solidFill>
              <a:srgbClr val="B8005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3" name="WordArt 32"/>
          <p:cNvSpPr>
            <a:spLocks noChangeArrowheads="1" noChangeShapeType="1" noTextEdit="1"/>
          </p:cNvSpPr>
          <p:nvPr/>
        </p:nvSpPr>
        <p:spPr bwMode="auto">
          <a:xfrm>
            <a:off x="641350" y="3629025"/>
            <a:ext cx="9286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MECANIQUE</a:t>
            </a:r>
          </a:p>
        </p:txBody>
      </p:sp>
      <p:sp>
        <p:nvSpPr>
          <p:cNvPr id="20514" name="WordArt 48"/>
          <p:cNvSpPr>
            <a:spLocks noChangeArrowheads="1" noChangeShapeType="1" noTextEdit="1"/>
          </p:cNvSpPr>
          <p:nvPr/>
        </p:nvSpPr>
        <p:spPr bwMode="auto">
          <a:xfrm>
            <a:off x="512763" y="4060825"/>
            <a:ext cx="1208087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MAINTENANCE VEHICULES</a:t>
            </a:r>
          </a:p>
        </p:txBody>
      </p:sp>
      <p:sp>
        <p:nvSpPr>
          <p:cNvPr id="20515" name="WordArt 49"/>
          <p:cNvSpPr>
            <a:spLocks noChangeArrowheads="1" noChangeShapeType="1" noTextEdit="1"/>
          </p:cNvSpPr>
          <p:nvPr/>
        </p:nvSpPr>
        <p:spPr bwMode="auto">
          <a:xfrm>
            <a:off x="901700" y="857232"/>
            <a:ext cx="824230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b="1" kern="10" dirty="0">
              <a:ln w="88920">
                <a:solidFill>
                  <a:srgbClr val="006699"/>
                </a:solidFill>
                <a:miter lim="800000"/>
                <a:headEnd/>
                <a:tailEnd/>
              </a:ln>
              <a:solidFill>
                <a:srgbClr val="006699"/>
              </a:solidFill>
              <a:latin typeface="Century Gothic"/>
            </a:endParaRPr>
          </a:p>
        </p:txBody>
      </p:sp>
      <p:sp>
        <p:nvSpPr>
          <p:cNvPr id="20517" name="Rectangle 51"/>
          <p:cNvSpPr>
            <a:spLocks noChangeArrowheads="1"/>
          </p:cNvSpPr>
          <p:nvPr/>
        </p:nvSpPr>
        <p:spPr bwMode="auto">
          <a:xfrm>
            <a:off x="119063" y="125413"/>
            <a:ext cx="1328737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18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" y="0"/>
            <a:ext cx="776288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851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85750" y="1428750"/>
            <a:ext cx="84248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indent="-284163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lvl="1" algn="ctr">
              <a:spcBef>
                <a:spcPts val="1650"/>
              </a:spcBef>
              <a:buClrTx/>
              <a:buFontTx/>
              <a:buNone/>
            </a:pPr>
            <a:endParaRPr lang="fr-FR" altLang="fr-FR" sz="6600" i="1" dirty="0" smtClean="0">
              <a:solidFill>
                <a:srgbClr val="000000"/>
              </a:solidFill>
              <a:latin typeface="Tahoma" panose="020B0604030504040204" pitchFamily="34" charset="0"/>
              <a:cs typeface="Arial Unicode MS" panose="020B0604020202020204" pitchFamily="34" charset="-128"/>
            </a:endParaRPr>
          </a:p>
          <a:p>
            <a:pPr lvl="1" algn="ctr">
              <a:spcBef>
                <a:spcPts val="1200"/>
              </a:spcBef>
              <a:buClrTx/>
              <a:buFontTx/>
              <a:buNone/>
            </a:pPr>
            <a:r>
              <a:rPr lang="fr-FR" altLang="fr-FR" sz="4800" b="1" i="1" dirty="0" smtClean="0">
                <a:solidFill>
                  <a:srgbClr val="00206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La voie générale et technologique </a:t>
            </a:r>
          </a:p>
        </p:txBody>
      </p:sp>
    </p:spTree>
    <p:extLst>
      <p:ext uri="{BB962C8B-B14F-4D97-AF65-F5344CB8AC3E}">
        <p14:creationId xmlns:p14="http://schemas.microsoft.com/office/powerpoint/2010/main" val="612207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764704"/>
            <a:ext cx="8812088" cy="5976664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fr-FR" altLang="fr-FR" sz="2800" b="1" u="sng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800" b="1" u="sng" dirty="0" smtClean="0">
                <a:solidFill>
                  <a:srgbClr val="FF0000"/>
                </a:solidFill>
              </a:rPr>
              <a:t>Sous statut scolaire</a:t>
            </a:r>
            <a:r>
              <a:rPr lang="fr-FR" altLang="fr-FR" sz="2800" b="1" dirty="0" smtClean="0"/>
              <a:t> </a:t>
            </a:r>
            <a:r>
              <a:rPr lang="fr-FR" altLang="fr-FR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altLang="fr-FR" sz="2800" b="1" dirty="0" smtClean="0">
                <a:sym typeface="Wingdings" pitchFamily="2" charset="2"/>
              </a:rPr>
              <a:t> </a:t>
            </a:r>
            <a:r>
              <a:rPr lang="fr-FR" altLang="fr-FR" sz="2800" b="1" dirty="0" smtClean="0">
                <a:solidFill>
                  <a:srgbClr val="FF0000"/>
                </a:solidFill>
                <a:sym typeface="Wingdings" pitchFamily="2" charset="2"/>
              </a:rPr>
              <a:t>Lycée Professionnel</a:t>
            </a: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Enseignement général</a:t>
            </a: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Enseignement technologique</a:t>
            </a: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Enseignement professionnel</a:t>
            </a:r>
          </a:p>
          <a:p>
            <a:pPr marL="800100" lvl="1" indent="-342900" defTabSz="449263">
              <a:buClr>
                <a:srgbClr val="000000"/>
              </a:buClr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Périodes de Formation en Milieu Professionnel</a:t>
            </a:r>
            <a:r>
              <a:rPr lang="fr-FR" sz="2100" dirty="0">
                <a:solidFill>
                  <a:srgbClr val="000000"/>
                </a:solidFill>
                <a:cs typeface="Arial" charset="0"/>
              </a:rPr>
              <a:t> (</a:t>
            </a:r>
            <a:r>
              <a:rPr lang="fr-FR" sz="2100" b="1" dirty="0" smtClean="0">
                <a:solidFill>
                  <a:srgbClr val="000000"/>
                </a:solidFill>
                <a:cs typeface="Arial" charset="0"/>
              </a:rPr>
              <a:t>CAP(A): </a:t>
            </a: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12 à 14  semaines,</a:t>
            </a:r>
            <a:r>
              <a:rPr lang="fr-FR" sz="2100" b="1" dirty="0" smtClean="0">
                <a:solidFill>
                  <a:srgbClr val="000000"/>
                </a:solidFill>
                <a:cs typeface="Arial" charset="0"/>
              </a:rPr>
              <a:t> BAC PRO: </a:t>
            </a: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18 à 22  semaines</a:t>
            </a:r>
            <a:r>
              <a:rPr lang="fr-FR" sz="2100" b="1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altLang="fr-FR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800" b="1" u="sng" dirty="0" smtClean="0">
                <a:solidFill>
                  <a:srgbClr val="FF0000"/>
                </a:solidFill>
                <a:sym typeface="Wingdings" pitchFamily="2" charset="2"/>
              </a:rPr>
              <a:t>Sous statut apprenti</a:t>
            </a:r>
            <a:r>
              <a:rPr lang="fr-FR" altLang="fr-FR" sz="2800" b="1" dirty="0" smtClean="0">
                <a:solidFill>
                  <a:srgbClr val="FF0000"/>
                </a:solidFill>
                <a:sym typeface="Wingdings" pitchFamily="2" charset="2"/>
              </a:rPr>
              <a:t> Alternance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altLang="fr-FR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fr-FR" altLang="fr-FR" sz="2400" dirty="0" smtClean="0">
                <a:sym typeface="Wingdings" pitchFamily="2" charset="2"/>
              </a:rPr>
              <a:t>Statut salarié (contrat de travail)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fr-FR" altLang="fr-FR" sz="2400" dirty="0" smtClean="0">
                <a:sym typeface="Wingdings" pitchFamily="2" charset="2"/>
              </a:rPr>
              <a:t>Temps partagé entre le C.F.A et l’entreprise</a:t>
            </a: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b="1" dirty="0">
                <a:solidFill>
                  <a:srgbClr val="000000"/>
                </a:solidFill>
                <a:cs typeface="Arial" charset="0"/>
              </a:rPr>
              <a:t>CAP</a:t>
            </a:r>
            <a:r>
              <a:rPr lang="fr-FR" sz="2100" dirty="0">
                <a:solidFill>
                  <a:srgbClr val="000000"/>
                </a:solidFill>
                <a:cs typeface="Arial" charset="0"/>
              </a:rPr>
              <a:t> : 1/3 temps CFA </a:t>
            </a: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(enseignement général et professionnel)</a:t>
            </a:r>
            <a:endParaRPr lang="fr-FR" dirty="0">
              <a:solidFill>
                <a:srgbClr val="000000"/>
              </a:solidFill>
              <a:cs typeface="Arial" charset="0"/>
            </a:endParaRP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>
                <a:solidFill>
                  <a:srgbClr val="000000"/>
                </a:solidFill>
                <a:cs typeface="Arial" charset="0"/>
              </a:rPr>
              <a:t>			2/3 </a:t>
            </a: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temps en entreprise</a:t>
            </a:r>
            <a:endParaRPr lang="fr-FR" sz="2100" dirty="0">
              <a:solidFill>
                <a:srgbClr val="000000"/>
              </a:solidFill>
              <a:cs typeface="Arial" charset="0"/>
            </a:endParaRP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b="1" dirty="0">
                <a:solidFill>
                  <a:srgbClr val="000000"/>
                </a:solidFill>
                <a:cs typeface="Arial" charset="0"/>
              </a:rPr>
              <a:t>BAC PRO </a:t>
            </a:r>
            <a:r>
              <a:rPr lang="fr-FR" sz="2100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>
                <a:solidFill>
                  <a:srgbClr val="000000"/>
                </a:solidFill>
                <a:cs typeface="Arial" charset="0"/>
              </a:rPr>
              <a:t>			</a:t>
            </a: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1/2 temps en CFA (enseignement général et professionnel)</a:t>
            </a:r>
            <a:endParaRPr lang="fr-FR" sz="2100" dirty="0">
              <a:solidFill>
                <a:srgbClr val="000000"/>
              </a:solidFill>
              <a:cs typeface="Arial" charset="0"/>
            </a:endParaRPr>
          </a:p>
          <a:p>
            <a:pPr marL="739775" lvl="1" indent="-282575" defTabSz="449263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-11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100" dirty="0">
                <a:solidFill>
                  <a:srgbClr val="000000"/>
                </a:solidFill>
                <a:cs typeface="Arial" charset="0"/>
              </a:rPr>
              <a:t>			1/2 </a:t>
            </a:r>
            <a:r>
              <a:rPr lang="fr-FR" sz="2100" dirty="0" smtClean="0">
                <a:solidFill>
                  <a:srgbClr val="000000"/>
                </a:solidFill>
                <a:cs typeface="Arial" charset="0"/>
              </a:rPr>
              <a:t>temps en Entreprise</a:t>
            </a:r>
            <a:endParaRPr lang="fr-FR" sz="2100" dirty="0">
              <a:solidFill>
                <a:srgbClr val="000000"/>
              </a:solidFill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100" dirty="0" smtClean="0">
              <a:sym typeface="Wingdings" pitchFamily="2" charset="2"/>
            </a:endParaRPr>
          </a:p>
        </p:txBody>
      </p:sp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359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3600" u="sng" dirty="0" smtClean="0"/>
              <a:t>Voie professionnelle: 2 modalités de formation pour un même diplôme</a:t>
            </a:r>
            <a:br>
              <a:rPr lang="fr-FR" altLang="fr-FR" sz="3600" u="sng" dirty="0" smtClean="0"/>
            </a:br>
            <a:endParaRPr lang="fr-FR" altLang="fr-FR" sz="36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39"/>
          <p:cNvSpPr txBox="1">
            <a:spLocks noChangeArrowheads="1"/>
          </p:cNvSpPr>
          <p:nvPr/>
        </p:nvSpPr>
        <p:spPr bwMode="auto">
          <a:xfrm>
            <a:off x="1115616" y="1124744"/>
            <a:ext cx="80283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fr-FR" altLang="fr-FR" sz="1600" b="1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 3" pitchFamily="18" charset="2"/>
              <a:buChar char="e"/>
            </a:pPr>
            <a:r>
              <a:rPr lang="fr-FR" altLang="fr-FR" sz="2200" b="1" dirty="0" smtClean="0">
                <a:latin typeface="Arial" charset="0"/>
                <a:cs typeface="Arial" charset="0"/>
              </a:rPr>
              <a:t> Être </a:t>
            </a:r>
            <a:r>
              <a:rPr lang="fr-FR" altLang="fr-FR" sz="2200" b="1" dirty="0">
                <a:latin typeface="Arial" charset="0"/>
                <a:cs typeface="Arial" charset="0"/>
              </a:rPr>
              <a:t>âgé de </a:t>
            </a:r>
            <a:r>
              <a:rPr lang="fr-FR" altLang="fr-FR" sz="2200" b="1" dirty="0" smtClean="0">
                <a:latin typeface="Arial" charset="0"/>
                <a:cs typeface="Arial" charset="0"/>
              </a:rPr>
              <a:t>16 ans ou 15 ans avec dérogation </a:t>
            </a:r>
            <a:r>
              <a:rPr lang="fr-FR" altLang="fr-FR" sz="2200" b="1" dirty="0">
                <a:latin typeface="Arial" charset="0"/>
                <a:cs typeface="Arial" charset="0"/>
              </a:rPr>
              <a:t>et avoir terminé sa 3</a:t>
            </a:r>
            <a:r>
              <a:rPr lang="fr-FR" altLang="fr-FR" sz="2200" b="1" baseline="30000" dirty="0">
                <a:latin typeface="Arial" charset="0"/>
                <a:cs typeface="Arial" charset="0"/>
              </a:rPr>
              <a:t>ème</a:t>
            </a:r>
            <a:r>
              <a:rPr lang="fr-FR" altLang="fr-FR" sz="2200" b="1" dirty="0">
                <a:latin typeface="Arial" charset="0"/>
                <a:cs typeface="Arial" charset="0"/>
              </a:rPr>
              <a:t> </a:t>
            </a:r>
            <a:r>
              <a:rPr lang="fr-FR" altLang="fr-FR" sz="22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  <a:buFont typeface="Wingdings 3" pitchFamily="18" charset="2"/>
              <a:buChar char="e"/>
            </a:pPr>
            <a:r>
              <a:rPr lang="fr-FR" altLang="fr-FR" sz="2200" b="1" dirty="0" smtClean="0">
                <a:latin typeface="Arial" charset="0"/>
                <a:cs typeface="Arial" charset="0"/>
              </a:rPr>
              <a:t> Trouver une entreprise d’accueil et contacter le CFA correspondant à la formation.</a:t>
            </a:r>
          </a:p>
          <a:p>
            <a:pPr>
              <a:spcBef>
                <a:spcPct val="50000"/>
              </a:spcBef>
              <a:buFont typeface="Wingdings 3" pitchFamily="18" charset="2"/>
              <a:buChar char="e"/>
            </a:pPr>
            <a:r>
              <a:rPr lang="fr-FR" altLang="fr-FR" sz="2200" b="1" dirty="0">
                <a:latin typeface="Arial" charset="0"/>
                <a:cs typeface="Arial" charset="0"/>
              </a:rPr>
              <a:t> </a:t>
            </a:r>
            <a:r>
              <a:rPr lang="fr-FR" altLang="fr-FR" sz="2200" b="1" dirty="0" smtClean="0">
                <a:latin typeface="Arial" charset="0"/>
                <a:cs typeface="Arial" charset="0"/>
              </a:rPr>
              <a:t>Signer un </a:t>
            </a:r>
            <a:r>
              <a:rPr lang="fr-FR" altLang="fr-FR" sz="2200" b="1" dirty="0">
                <a:latin typeface="Arial" charset="0"/>
                <a:cs typeface="Arial" charset="0"/>
              </a:rPr>
              <a:t>contrat de travail </a:t>
            </a:r>
            <a:r>
              <a:rPr lang="fr-FR" altLang="fr-FR" sz="2200" b="1" dirty="0" smtClean="0">
                <a:latin typeface="Arial" charset="0"/>
                <a:cs typeface="Arial" charset="0"/>
              </a:rPr>
              <a:t>rémunéré puis s’inscrire au CFA.</a:t>
            </a:r>
            <a:endParaRPr lang="fr-FR" altLang="fr-FR" sz="22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 3" pitchFamily="18" charset="2"/>
              <a:buChar char="e"/>
            </a:pPr>
            <a:r>
              <a:rPr lang="fr-FR" altLang="fr-FR" sz="2200" b="1" dirty="0" smtClean="0">
                <a:latin typeface="Arial" charset="0"/>
                <a:cs typeface="Arial" charset="0"/>
              </a:rPr>
              <a:t>L’apprenti </a:t>
            </a:r>
            <a:r>
              <a:rPr lang="fr-FR" altLang="fr-FR" sz="2200" b="1" dirty="0">
                <a:latin typeface="Arial" charset="0"/>
                <a:cs typeface="Arial" charset="0"/>
              </a:rPr>
              <a:t>ne bénéficie plus des vacances scolaires, il a droit à 5 semaines de congés payés par an.</a:t>
            </a:r>
          </a:p>
        </p:txBody>
      </p:sp>
      <p:sp>
        <p:nvSpPr>
          <p:cNvPr id="54274" name="Text Box 40"/>
          <p:cNvSpPr txBox="1">
            <a:spLocks noChangeArrowheads="1"/>
          </p:cNvSpPr>
          <p:nvPr/>
        </p:nvSpPr>
        <p:spPr bwMode="auto">
          <a:xfrm>
            <a:off x="963230" y="4033232"/>
            <a:ext cx="815975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3" pitchFamily="18" charset="2"/>
              <a:buChar char="e"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54275" name="Text Box 41"/>
          <p:cNvSpPr txBox="1">
            <a:spLocks noChangeArrowheads="1"/>
          </p:cNvSpPr>
          <p:nvPr/>
        </p:nvSpPr>
        <p:spPr bwMode="auto">
          <a:xfrm>
            <a:off x="971600" y="5301208"/>
            <a:ext cx="844073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1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	</a:t>
            </a:r>
            <a:r>
              <a:rPr lang="fr-FR" altLang="fr-F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Attention</a:t>
            </a:r>
            <a:r>
              <a:rPr lang="fr-FR" altLang="fr-FR" sz="2000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altLang="fr-FR" sz="2000" b="1" dirty="0">
                <a:solidFill>
                  <a:schemeClr val="accent2"/>
                </a:solidFill>
                <a:cs typeface="Arial" charset="0"/>
              </a:rPr>
              <a:t>:</a:t>
            </a:r>
            <a:r>
              <a:rPr lang="fr-FR" altLang="fr-FR" sz="2000" b="1" dirty="0">
                <a:cs typeface="Arial" charset="0"/>
              </a:rPr>
              <a:t> </a:t>
            </a:r>
            <a:r>
              <a:rPr lang="fr-FR" altLang="fr-FR" sz="2000" b="1" dirty="0">
                <a:latin typeface="Bradley Hand ITC"/>
                <a:cs typeface="Arial" charset="0"/>
              </a:rPr>
              <a:t>même si je préfère faire un apprentissage, il est </a:t>
            </a:r>
            <a:r>
              <a:rPr lang="fr-FR" altLang="fr-FR" sz="2000" b="1" dirty="0" smtClean="0">
                <a:latin typeface="Bradley Hand ITC"/>
                <a:cs typeface="Arial" charset="0"/>
              </a:rPr>
              <a:t>			conseillé de </a:t>
            </a:r>
            <a:r>
              <a:rPr lang="fr-FR" altLang="fr-FR" sz="2000" b="1" dirty="0">
                <a:latin typeface="Bradley Hand ITC"/>
                <a:cs typeface="Arial" charset="0"/>
              </a:rPr>
              <a:t>remplir un dossier pour le Lycée Professionnel </a:t>
            </a:r>
            <a:r>
              <a:rPr lang="fr-FR" altLang="fr-FR" sz="2000" b="1" dirty="0" smtClean="0">
                <a:latin typeface="Bradley Hand ITC"/>
                <a:cs typeface="Arial" charset="0"/>
              </a:rPr>
              <a:t>			dans </a:t>
            </a:r>
            <a:r>
              <a:rPr lang="fr-FR" altLang="fr-FR" sz="2000" b="1" dirty="0">
                <a:latin typeface="Bradley Hand ITC"/>
                <a:cs typeface="Arial" charset="0"/>
              </a:rPr>
              <a:t>le cas où je </a:t>
            </a:r>
            <a:r>
              <a:rPr lang="fr-FR" altLang="fr-FR" sz="2000" b="1" dirty="0" smtClean="0">
                <a:latin typeface="Bradley Hand ITC"/>
                <a:cs typeface="Arial" charset="0"/>
              </a:rPr>
              <a:t>	n’aurais </a:t>
            </a:r>
            <a:r>
              <a:rPr lang="fr-FR" altLang="fr-FR" sz="2000" b="1" dirty="0">
                <a:latin typeface="Bradley Hand ITC"/>
                <a:cs typeface="Arial" charset="0"/>
              </a:rPr>
              <a:t>pas trouvé d’employeur.</a:t>
            </a:r>
          </a:p>
          <a:p>
            <a:pPr>
              <a:spcBef>
                <a:spcPct val="50000"/>
              </a:spcBef>
            </a:pPr>
            <a:endParaRPr lang="fr-FR" altLang="fr-FR" sz="1800" b="1" dirty="0">
              <a:latin typeface="Bradley Hand ITC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fr-FR" altLang="fr-FR" sz="2000" b="1" dirty="0">
              <a:latin typeface="Bradley Hand ITC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fr-FR" altLang="fr-FR" b="1" dirty="0">
              <a:cs typeface="Arial" charset="0"/>
            </a:endParaRPr>
          </a:p>
        </p:txBody>
      </p:sp>
      <p:sp>
        <p:nvSpPr>
          <p:cNvPr id="54276" name="WordArt 42"/>
          <p:cNvSpPr>
            <a:spLocks noChangeArrowheads="1" noChangeShapeType="1" noTextEdit="1"/>
          </p:cNvSpPr>
          <p:nvPr/>
        </p:nvSpPr>
        <p:spPr bwMode="auto">
          <a:xfrm>
            <a:off x="1475656" y="404664"/>
            <a:ext cx="68405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700" u="sng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Verdana"/>
              </a:rPr>
              <a:t>Le contrat d'apprentissage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u="sng" dirty="0" smtClean="0"/>
              <a:t>Réforme de la voie professionnelle </a:t>
            </a:r>
            <a:endParaRPr lang="fr-FR" sz="3200" u="sng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" y="1196752"/>
            <a:ext cx="9143999" cy="5386917"/>
          </a:xfrm>
        </p:spPr>
        <p:txBody>
          <a:bodyPr/>
          <a:lstStyle/>
          <a:p>
            <a:pPr marL="0" indent="0">
              <a:buNone/>
            </a:pPr>
            <a:endParaRPr lang="fr-FR" sz="2400" baseline="30000" dirty="0" smtClean="0"/>
          </a:p>
          <a:p>
            <a:r>
              <a:rPr lang="fr-FR" sz="2400" dirty="0"/>
              <a:t>Tests de positionnement en français et maths à la rentrée en 2</a:t>
            </a:r>
            <a:r>
              <a:rPr lang="fr-FR" sz="2400" baseline="30000" dirty="0"/>
              <a:t>nde</a:t>
            </a:r>
            <a:r>
              <a:rPr lang="fr-FR" sz="2400" dirty="0"/>
              <a:t>  Pro et 1</a:t>
            </a:r>
            <a:r>
              <a:rPr lang="fr-FR" sz="2400" baseline="30000" dirty="0"/>
              <a:t>ère</a:t>
            </a:r>
            <a:r>
              <a:rPr lang="fr-FR" sz="2400" dirty="0"/>
              <a:t> année de </a:t>
            </a:r>
            <a:r>
              <a:rPr lang="fr-FR" sz="2400" dirty="0" smtClean="0"/>
              <a:t>CAP</a:t>
            </a:r>
          </a:p>
          <a:p>
            <a:r>
              <a:rPr lang="fr-FR" sz="2400" dirty="0" smtClean="0"/>
              <a:t>Conception d’un chef d’œuvre</a:t>
            </a:r>
            <a:endParaRPr lang="fr-FR" sz="2400" dirty="0"/>
          </a:p>
          <a:p>
            <a:r>
              <a:rPr lang="fr-FR" sz="2400" dirty="0" smtClean="0"/>
              <a:t>Terminale </a:t>
            </a:r>
            <a:r>
              <a:rPr lang="fr-FR" sz="2400" dirty="0"/>
              <a:t>professionnelle:  choix d’un module insertion professionnelle et entreprenariat ou module poursuite d’étude (en BTS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b="1" u="sng" dirty="0" smtClean="0"/>
              <a:t>A la rentrée 2019, trois premières familles de métiers:</a:t>
            </a:r>
          </a:p>
          <a:p>
            <a:pPr marL="0" indent="0">
              <a:buNone/>
            </a:pPr>
            <a:r>
              <a:rPr lang="fr-FR" sz="2400" dirty="0" smtClean="0"/>
              <a:t>- 2</a:t>
            </a:r>
            <a:r>
              <a:rPr lang="fr-FR" sz="2400" baseline="30000" dirty="0" smtClean="0"/>
              <a:t>nde</a:t>
            </a:r>
            <a:r>
              <a:rPr lang="fr-FR" sz="2400" dirty="0" smtClean="0"/>
              <a:t> pro regroupant </a:t>
            </a:r>
            <a:r>
              <a:rPr lang="fr-FR" sz="2400" dirty="0"/>
              <a:t>des </a:t>
            </a:r>
            <a:r>
              <a:rPr lang="fr-FR" sz="2400" dirty="0" smtClean="0"/>
              <a:t>compétences professionnelles </a:t>
            </a:r>
            <a:r>
              <a:rPr lang="fr-FR" sz="2400" dirty="0"/>
              <a:t>communes à plusieurs spécialités de bac pro: choix de spécialités à l’issue de la 2</a:t>
            </a:r>
            <a:r>
              <a:rPr lang="fr-FR" sz="2400" baseline="30000" dirty="0"/>
              <a:t>nde PRO</a:t>
            </a:r>
          </a:p>
          <a:p>
            <a:pPr marL="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437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315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u="sng" dirty="0" smtClean="0"/>
              <a:t>Familles </a:t>
            </a:r>
            <a:r>
              <a:rPr lang="fr-FR" sz="3600" u="sng" dirty="0"/>
              <a:t>de métiers et bacs pro </a:t>
            </a:r>
            <a:r>
              <a:rPr lang="fr-FR" sz="3600" u="sng" dirty="0" smtClean="0"/>
              <a:t>associés</a:t>
            </a:r>
            <a:endParaRPr lang="fr-FR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89627" y="764704"/>
            <a:ext cx="8784976" cy="5616624"/>
          </a:xfrm>
        </p:spPr>
        <p:txBody>
          <a:bodyPr/>
          <a:lstStyle/>
          <a:p>
            <a:r>
              <a:rPr lang="fr-FR" sz="2000" dirty="0">
                <a:solidFill>
                  <a:schemeClr val="accent3"/>
                </a:solidFill>
              </a:rPr>
              <a:t>Métiers de la construction durable, du bâtiment et des travaux publics</a:t>
            </a:r>
          </a:p>
          <a:p>
            <a:pPr marL="0" indent="0">
              <a:buNone/>
            </a:pPr>
            <a:r>
              <a:rPr lang="fr-FR" sz="1400" dirty="0" smtClean="0"/>
              <a:t>- </a:t>
            </a:r>
            <a:r>
              <a:rPr lang="fr-FR" sz="1600" dirty="0" smtClean="0"/>
              <a:t>Travaux publics</a:t>
            </a:r>
          </a:p>
          <a:p>
            <a:pPr marL="0" indent="0">
              <a:buNone/>
            </a:pPr>
            <a:r>
              <a:rPr lang="fr-FR" sz="1600" dirty="0" smtClean="0"/>
              <a:t>-Technicien du bâtiment: Organisation et réalisation du gros œuvre</a:t>
            </a:r>
          </a:p>
          <a:p>
            <a:pPr>
              <a:buFontTx/>
              <a:buChar char="-"/>
            </a:pPr>
            <a:r>
              <a:rPr lang="fr-FR" sz="1600" dirty="0" smtClean="0"/>
              <a:t>Interventions sur le patrimoine bâti option maçonnerie, charpente, couverture</a:t>
            </a:r>
          </a:p>
          <a:p>
            <a:pPr>
              <a:buFontTx/>
              <a:buChar char="-"/>
            </a:pPr>
            <a:r>
              <a:rPr lang="fr-FR" sz="1600" dirty="0" smtClean="0"/>
              <a:t>Menuiserie, aluminium, verre</a:t>
            </a:r>
          </a:p>
          <a:p>
            <a:pPr>
              <a:buFontTx/>
              <a:buChar char="-"/>
            </a:pPr>
            <a:r>
              <a:rPr lang="fr-FR" sz="1600" dirty="0" smtClean="0"/>
              <a:t>Aménagement et finition du bâtiment</a:t>
            </a:r>
          </a:p>
          <a:p>
            <a:pPr>
              <a:buFontTx/>
              <a:buChar char="-"/>
            </a:pPr>
            <a:r>
              <a:rPr lang="fr-FR" sz="1600" dirty="0" smtClean="0"/>
              <a:t>Ouvrages du bâtiment: métallerie</a:t>
            </a:r>
          </a:p>
          <a:p>
            <a:pPr>
              <a:buFontTx/>
              <a:buChar char="-"/>
            </a:pPr>
            <a:endParaRPr lang="fr-FR" sz="1600" dirty="0"/>
          </a:p>
          <a:p>
            <a:r>
              <a:rPr lang="fr-FR" sz="2000" dirty="0" smtClean="0">
                <a:solidFill>
                  <a:schemeClr val="accent3"/>
                </a:solidFill>
              </a:rPr>
              <a:t>Métiers de la gestion administrative, du transport et de la logistique</a:t>
            </a:r>
          </a:p>
          <a:p>
            <a:pPr>
              <a:buFontTx/>
              <a:buChar char="-"/>
            </a:pPr>
            <a:r>
              <a:rPr lang="fr-FR" sz="1600" dirty="0" smtClean="0"/>
              <a:t>Gestion administration</a:t>
            </a:r>
          </a:p>
          <a:p>
            <a:pPr>
              <a:buFontTx/>
              <a:buChar char="-"/>
            </a:pPr>
            <a:r>
              <a:rPr lang="fr-FR" sz="1600" dirty="0" smtClean="0"/>
              <a:t>Logistique</a:t>
            </a:r>
          </a:p>
          <a:p>
            <a:pPr>
              <a:buFontTx/>
              <a:buChar char="-"/>
            </a:pPr>
            <a:r>
              <a:rPr lang="fr-FR" sz="1600" dirty="0" smtClean="0"/>
              <a:t>Transport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r>
              <a:rPr lang="fr-FR" sz="2000" dirty="0" smtClean="0">
                <a:solidFill>
                  <a:schemeClr val="accent3"/>
                </a:solidFill>
              </a:rPr>
              <a:t>Métiers de la relation client</a:t>
            </a:r>
          </a:p>
          <a:p>
            <a:pPr>
              <a:buFontTx/>
              <a:buChar char="-"/>
            </a:pPr>
            <a:r>
              <a:rPr lang="fr-FR" sz="1600" dirty="0" smtClean="0"/>
              <a:t>Métiers du commerce et de la vente option animation et gestion de l’espace commerciale ou prospection clientèle et valorisation de l’offre commerciale</a:t>
            </a:r>
          </a:p>
          <a:p>
            <a:pPr>
              <a:buFontTx/>
              <a:buChar char="-"/>
            </a:pPr>
            <a:r>
              <a:rPr lang="fr-FR" sz="1600" dirty="0" smtClean="0"/>
              <a:t>Métiers de l’accueil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308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486816"/>
            <a:ext cx="12169352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15932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51520" y="4365104"/>
            <a:ext cx="864095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lvl="0">
              <a:buNone/>
            </a:pPr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Pct val="100000"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Souhait d’études plutôt courtes</a:t>
            </a: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Souhait d’apprendre des contenus plus pratiques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 d’apprendre des gestes professionnels d’1 domaine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 et attitude professionnelle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Goût pour le travail en équipe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 d’être confronté à la vie professionnelle par des 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stages ou en apprentissage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691680" y="35796"/>
            <a:ext cx="6191250" cy="911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lIns="90000" tIns="154800" rIns="90000" bIns="46800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fr-FR" altLang="fr-FR" sz="3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Seconde professionnelle: </a:t>
            </a:r>
          </a:p>
          <a:p>
            <a:pPr algn="ctr"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fr-FR" altLang="fr-FR" sz="3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Quel profil? </a:t>
            </a:r>
          </a:p>
        </p:txBody>
      </p:sp>
    </p:spTree>
    <p:extLst>
      <p:ext uri="{BB962C8B-B14F-4D97-AF65-F5344CB8AC3E}">
        <p14:creationId xmlns:p14="http://schemas.microsoft.com/office/powerpoint/2010/main" val="2408283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5536"/>
            <a:ext cx="9144000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01056" cy="72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109537" indent="0" algn="ctr" eaLnBrk="1" hangingPunct="1"/>
            <a:r>
              <a:rPr lang="fr-FR" altLang="fr-FR" sz="2000" i="1" dirty="0" smtClean="0">
                <a:solidFill>
                  <a:srgbClr val="FF0000"/>
                </a:solidFill>
              </a:rPr>
              <a:t>Au lycée Rosa </a:t>
            </a:r>
            <a:r>
              <a:rPr lang="fr-FR" altLang="fr-FR" sz="2000" i="1" dirty="0" err="1" smtClean="0">
                <a:solidFill>
                  <a:srgbClr val="FF0000"/>
                </a:solidFill>
              </a:rPr>
              <a:t>Parks</a:t>
            </a:r>
            <a:r>
              <a:rPr lang="fr-FR" altLang="fr-FR" sz="2000" i="1" dirty="0" smtClean="0">
                <a:solidFill>
                  <a:srgbClr val="FF0000"/>
                </a:solidFill>
              </a:rPr>
              <a:t> à Rostrenen</a:t>
            </a:r>
          </a:p>
          <a:p>
            <a:pPr marL="109537" indent="0" eaLnBrk="1" hangingPunct="1">
              <a:buFontTx/>
              <a:buChar char="-"/>
            </a:pPr>
            <a:r>
              <a:rPr lang="fr-FR" altLang="fr-FR" sz="2400" b="1" dirty="0" smtClean="0">
                <a:solidFill>
                  <a:srgbClr val="002060"/>
                </a:solidFill>
              </a:rPr>
              <a:t>CAP Agent de sécurité </a:t>
            </a:r>
            <a:r>
              <a:rPr lang="fr-FR" altLang="fr-FR" sz="2400" b="1" dirty="0" smtClean="0"/>
              <a:t>:</a:t>
            </a:r>
            <a:r>
              <a:rPr lang="fr-FR" altLang="fr-FR" sz="2000" dirty="0" smtClean="0"/>
              <a:t>dossier et entretien de motivation </a:t>
            </a:r>
            <a:r>
              <a:rPr lang="fr-FR" altLang="fr-FR" sz="2400" dirty="0" smtClean="0"/>
              <a:t>  </a:t>
            </a:r>
          </a:p>
          <a:p>
            <a:pPr marL="109537" indent="0" eaLnBrk="1" hangingPunct="1">
              <a:buFontTx/>
              <a:buChar char="-"/>
            </a:pPr>
            <a:r>
              <a:rPr lang="fr-FR" altLang="fr-FR" sz="2400" b="1" dirty="0" smtClean="0">
                <a:solidFill>
                  <a:srgbClr val="002060"/>
                </a:solidFill>
              </a:rPr>
              <a:t>BAC PRO Métiers de la sécurité </a:t>
            </a:r>
            <a:r>
              <a:rPr lang="fr-FR" altLang="fr-FR" sz="2000" dirty="0" smtClean="0">
                <a:solidFill>
                  <a:srgbClr val="002060"/>
                </a:solidFill>
              </a:rPr>
              <a:t> </a:t>
            </a:r>
            <a:r>
              <a:rPr lang="fr-FR" altLang="fr-FR" sz="2000" dirty="0" smtClean="0"/>
              <a:t>: dossier et test sportif</a:t>
            </a:r>
          </a:p>
          <a:p>
            <a:pPr marL="109537" indent="0" algn="ctr" eaLnBrk="1" hangingPunct="1"/>
            <a:r>
              <a:rPr lang="fr-FR" altLang="fr-FR" sz="2000" i="1" dirty="0" smtClean="0">
                <a:solidFill>
                  <a:srgbClr val="FF0000"/>
                </a:solidFill>
              </a:rPr>
              <a:t>Au Lycée Du Guesclin à Auray</a:t>
            </a:r>
          </a:p>
          <a:p>
            <a:pPr marL="109537" indent="0" eaLnBrk="1" hangingPunct="1">
              <a:buNone/>
            </a:pPr>
            <a:r>
              <a:rPr lang="fr-FR" altLang="fr-FR" sz="2000" dirty="0" smtClean="0"/>
              <a:t>-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CAP Signalétique et décors graphiques</a:t>
            </a:r>
            <a:r>
              <a:rPr lang="fr-FR" altLang="fr-FR" sz="2000" dirty="0" smtClean="0"/>
              <a:t>: épreuve graphique et dossier</a:t>
            </a:r>
          </a:p>
          <a:p>
            <a:pPr marL="109537" indent="0" eaLnBrk="1" hangingPunct="1">
              <a:buNone/>
            </a:pPr>
            <a:r>
              <a:rPr lang="fr-FR" altLang="fr-FR" sz="2000" dirty="0" smtClean="0"/>
              <a:t>-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BAC </a:t>
            </a:r>
            <a:r>
              <a:rPr lang="fr-FR" altLang="fr-FR" sz="2400" b="1" dirty="0">
                <a:solidFill>
                  <a:srgbClr val="002060"/>
                </a:solidFill>
              </a:rPr>
              <a:t>PRO Communication visuelle pluri-média </a:t>
            </a:r>
            <a:r>
              <a:rPr lang="fr-FR" altLang="fr-FR" sz="2400" b="1" dirty="0" smtClean="0"/>
              <a:t>: </a:t>
            </a:r>
            <a:r>
              <a:rPr lang="fr-FR" altLang="fr-FR" sz="2000" dirty="0" smtClean="0"/>
              <a:t>test graphique et dossier</a:t>
            </a:r>
            <a:endParaRPr lang="fr-FR" altLang="fr-FR" sz="2400" dirty="0" smtClean="0"/>
          </a:p>
          <a:p>
            <a:pPr eaLnBrk="1" hangingPunct="1">
              <a:buNone/>
            </a:pPr>
            <a:r>
              <a:rPr lang="fr-FR" altLang="fr-FR" sz="2000" dirty="0" smtClean="0"/>
              <a:t>- 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BAC PRO Marchandisage visuel </a:t>
            </a:r>
            <a:r>
              <a:rPr lang="fr-FR" altLang="fr-FR" sz="2400" b="1" dirty="0" smtClean="0"/>
              <a:t>: </a:t>
            </a:r>
            <a:r>
              <a:rPr lang="fr-FR" altLang="fr-FR" sz="2000" dirty="0" smtClean="0"/>
              <a:t> dossier</a:t>
            </a:r>
          </a:p>
          <a:p>
            <a:pPr algn="ctr" eaLnBrk="1" hangingPunct="1"/>
            <a:r>
              <a:rPr lang="fr-FR" altLang="fr-FR" sz="2000" dirty="0" smtClean="0">
                <a:solidFill>
                  <a:srgbClr val="FF0000"/>
                </a:solidFill>
              </a:rPr>
              <a:t>Au Lycée Le Franc Lorient</a:t>
            </a:r>
          </a:p>
          <a:p>
            <a:pPr eaLnBrk="1" hangingPunct="1">
              <a:buFontTx/>
              <a:buChar char="-"/>
            </a:pPr>
            <a:r>
              <a:rPr lang="fr-FR" altLang="fr-FR" sz="2400" b="1" dirty="0" smtClean="0">
                <a:solidFill>
                  <a:srgbClr val="002060"/>
                </a:solidFill>
              </a:rPr>
              <a:t>CAP Coiffure </a:t>
            </a:r>
            <a:r>
              <a:rPr lang="fr-FR" altLang="fr-FR" sz="2000" dirty="0" smtClean="0">
                <a:solidFill>
                  <a:srgbClr val="002060"/>
                </a:solidFill>
              </a:rPr>
              <a:t>et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BAC PRO Esthétique cosmétique parfumerie</a:t>
            </a:r>
            <a:r>
              <a:rPr lang="fr-FR" altLang="fr-FR" sz="2400" dirty="0" smtClean="0">
                <a:solidFill>
                  <a:srgbClr val="002060"/>
                </a:solidFill>
              </a:rPr>
              <a:t> </a:t>
            </a:r>
            <a:r>
              <a:rPr lang="fr-FR" altLang="fr-FR" sz="2000" dirty="0" smtClean="0"/>
              <a:t>: Dossier et avis d’un professionnel</a:t>
            </a:r>
          </a:p>
          <a:p>
            <a:pPr eaLnBrk="1" hangingPunct="1">
              <a:buFontTx/>
              <a:buChar char="-"/>
            </a:pPr>
            <a:endParaRPr lang="fr-FR" altLang="fr-FR" sz="2000" dirty="0" smtClean="0"/>
          </a:p>
          <a:p>
            <a:pPr eaLnBrk="1" hangingPunct="1">
              <a:buFontTx/>
              <a:buChar char="-"/>
            </a:pPr>
            <a:r>
              <a:rPr lang="fr-FR" altLang="fr-FR" sz="2400" b="1" dirty="0" smtClean="0">
                <a:solidFill>
                  <a:srgbClr val="002060"/>
                </a:solidFill>
              </a:rPr>
              <a:t>CAP horlogerie </a:t>
            </a:r>
            <a:r>
              <a:rPr lang="fr-FR" altLang="fr-FR" sz="2000" dirty="0" smtClean="0"/>
              <a:t>(</a:t>
            </a:r>
            <a:r>
              <a:rPr lang="fr-FR" altLang="fr-FR" sz="2000" dirty="0" smtClean="0">
                <a:solidFill>
                  <a:srgbClr val="FF0000"/>
                </a:solidFill>
              </a:rPr>
              <a:t>Jean </a:t>
            </a:r>
            <a:r>
              <a:rPr lang="fr-FR" altLang="fr-FR" sz="2000" dirty="0" err="1" smtClean="0">
                <a:solidFill>
                  <a:srgbClr val="FF0000"/>
                </a:solidFill>
              </a:rPr>
              <a:t>Jaures</a:t>
            </a:r>
            <a:r>
              <a:rPr lang="fr-FR" altLang="fr-FR" sz="2000" dirty="0" smtClean="0">
                <a:solidFill>
                  <a:srgbClr val="FF0000"/>
                </a:solidFill>
              </a:rPr>
              <a:t> Rennes</a:t>
            </a:r>
            <a:r>
              <a:rPr lang="fr-FR" altLang="fr-FR" sz="2000" dirty="0" smtClean="0"/>
              <a:t>): dossier</a:t>
            </a:r>
          </a:p>
          <a:p>
            <a:pPr eaLnBrk="1" hangingPunct="1">
              <a:buNone/>
            </a:pPr>
            <a:r>
              <a:rPr lang="fr-FR" altLang="fr-FR" sz="2000" dirty="0" smtClean="0"/>
              <a:t>-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BAC PRO Aéronautique </a:t>
            </a:r>
            <a:r>
              <a:rPr lang="fr-FR" altLang="fr-FR" sz="2000" dirty="0" smtClean="0"/>
              <a:t>(</a:t>
            </a:r>
            <a:r>
              <a:rPr lang="fr-FR" altLang="fr-FR" sz="2000" dirty="0" smtClean="0">
                <a:solidFill>
                  <a:srgbClr val="FF0000"/>
                </a:solidFill>
              </a:rPr>
              <a:t>Lycée Corbière Morlaix): </a:t>
            </a:r>
            <a:r>
              <a:rPr lang="fr-FR" altLang="fr-FR" sz="2000" dirty="0" smtClean="0"/>
              <a:t>dossier</a:t>
            </a:r>
          </a:p>
          <a:p>
            <a:pPr eaLnBrk="1" hangingPunct="1"/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b="1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/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8888016" cy="1296144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fr-FR" sz="2700" b="1" u="sng" dirty="0" smtClean="0"/>
              <a:t>Sections professionnelles à recrutement particulier </a:t>
            </a:r>
          </a:p>
        </p:txBody>
      </p:sp>
    </p:spTree>
    <p:extLst>
      <p:ext uri="{BB962C8B-B14F-4D97-AF65-F5344CB8AC3E}">
        <p14:creationId xmlns:p14="http://schemas.microsoft.com/office/powerpoint/2010/main" val="29012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554" y="1268760"/>
            <a:ext cx="8424936" cy="5328592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 En voie générale: </a:t>
            </a:r>
            <a:r>
              <a:rPr lang="fr-FR" sz="2400" dirty="0" smtClean="0"/>
              <a:t>Des </a:t>
            </a:r>
            <a:r>
              <a:rPr lang="fr-FR" sz="2400" b="1" dirty="0" smtClean="0"/>
              <a:t>enseignements communs </a:t>
            </a:r>
            <a:r>
              <a:rPr lang="fr-FR" sz="2400" dirty="0" smtClean="0"/>
              <a:t>à tous et la </a:t>
            </a:r>
            <a:r>
              <a:rPr lang="fr-FR" sz="2400" b="1" dirty="0" smtClean="0"/>
              <a:t>fin des séries</a:t>
            </a:r>
            <a:endParaRPr lang="fr-FR" sz="2400" dirty="0" smtClean="0"/>
          </a:p>
          <a:p>
            <a:r>
              <a:rPr lang="fr-FR" sz="2400" dirty="0" smtClean="0"/>
              <a:t>Un choix de </a:t>
            </a:r>
            <a:r>
              <a:rPr lang="fr-FR" sz="2400" b="1" dirty="0" smtClean="0"/>
              <a:t>3 spécialités en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 et 2 en terminale</a:t>
            </a:r>
          </a:p>
          <a:p>
            <a:endParaRPr lang="fr-FR" sz="2400" dirty="0" smtClean="0"/>
          </a:p>
          <a:p>
            <a:r>
              <a:rPr lang="fr-FR" sz="2400" dirty="0" smtClean="0"/>
              <a:t>Une part de </a:t>
            </a:r>
            <a:r>
              <a:rPr lang="fr-FR" sz="2400" b="1" dirty="0" smtClean="0"/>
              <a:t>contrôle continu </a:t>
            </a:r>
            <a:r>
              <a:rPr lang="fr-FR" sz="2400" dirty="0" smtClean="0"/>
              <a:t>dès la 1</a:t>
            </a:r>
            <a:r>
              <a:rPr lang="fr-FR" sz="2400" baseline="30000" dirty="0" smtClean="0"/>
              <a:t>ère</a:t>
            </a:r>
            <a:endParaRPr lang="fr-FR" sz="2400" dirty="0" smtClean="0"/>
          </a:p>
          <a:p>
            <a:r>
              <a:rPr lang="fr-FR" sz="2400" dirty="0" smtClean="0"/>
              <a:t>Épreuve anticipée de français en 1ère et </a:t>
            </a:r>
            <a:r>
              <a:rPr lang="fr-FR" sz="2400" b="1" dirty="0" smtClean="0"/>
              <a:t>4 épreuves finales en terminale dont  une épreuve orale. </a:t>
            </a:r>
          </a:p>
          <a:p>
            <a:endParaRPr lang="fr-FR" sz="2400" dirty="0" smtClean="0"/>
          </a:p>
          <a:p>
            <a:pPr algn="ctr"/>
            <a:r>
              <a:rPr lang="fr-FR" sz="2400" b="1" dirty="0" smtClean="0"/>
              <a:t>En 2nde</a:t>
            </a:r>
            <a:r>
              <a:rPr lang="fr-FR" sz="2400" dirty="0" smtClean="0"/>
              <a:t>: Test numérique de positionnement, accompagnement personnalisé  et accompagnement      dédié à l’orientation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u="sng" dirty="0" smtClean="0"/>
              <a:t>La réforme de la voie GT</a:t>
            </a:r>
            <a:endParaRPr lang="fr-F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468313" y="1916113"/>
            <a:ext cx="8280400" cy="3654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251520" y="548680"/>
            <a:ext cx="8568952" cy="1040552"/>
          </a:xfrm>
          <a:prstGeom prst="rect">
            <a:avLst/>
          </a:prstGeom>
          <a:solidFill>
            <a:srgbClr val="BBE0E3"/>
          </a:solidFill>
          <a:ln w="936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fr-FR" altLang="fr-FR" sz="28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fr-FR" altLang="fr-FR" sz="28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Bac pro les plus demandés en 2017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fr-FR" altLang="fr-FR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dans les établissements publics et hors recrutement particulier)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467544" y="1933652"/>
            <a:ext cx="8280400" cy="49243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 Boulanger-pâtissier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Commerce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Conducteur transport routier 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 Cuisine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Services de proximité et vie locale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Systèmes numériques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Ouvrages du bâtiment: Métallerie</a:t>
            </a:r>
            <a:endParaRPr lang="fr-FR" altLang="fr-FR" sz="2400" b="1" i="1" dirty="0">
              <a:solidFill>
                <a:srgbClr val="000000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Maintenance des véhicules: moto et auto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Bac pro Accompagnement, soins et services à la personne </a:t>
            </a: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endParaRPr lang="fr-FR" altLang="fr-FR" sz="2800" b="1" i="1" dirty="0" smtClean="0">
              <a:solidFill>
                <a:srgbClr val="000000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587" indent="0">
              <a:spcBef>
                <a:spcPts val="600"/>
              </a:spcBef>
              <a:buClrTx/>
              <a:buSzTx/>
              <a:buNone/>
            </a:pPr>
            <a:endParaRPr lang="fr-FR" altLang="fr-FR" sz="2800" b="1" i="1" dirty="0" smtClean="0">
              <a:solidFill>
                <a:srgbClr val="000000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29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457200" y="804188"/>
            <a:ext cx="8382000" cy="6047824"/>
            <a:chOff x="340" y="225"/>
            <a:chExt cx="5346" cy="4040"/>
          </a:xfrm>
        </p:grpSpPr>
        <p:sp>
          <p:nvSpPr>
            <p:cNvPr id="3" name="Organigramme : Préparation 2"/>
            <p:cNvSpPr/>
            <p:nvPr/>
          </p:nvSpPr>
          <p:spPr>
            <a:xfrm>
              <a:off x="585" y="3060"/>
              <a:ext cx="1890" cy="405"/>
            </a:xfrm>
            <a:prstGeom prst="flowChartPreparation">
              <a:avLst/>
            </a:prstGeom>
            <a:solidFill>
              <a:srgbClr val="0033CC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Voie générale et technologique </a:t>
              </a:r>
            </a:p>
          </p:txBody>
        </p:sp>
        <p:sp>
          <p:nvSpPr>
            <p:cNvPr id="4" name="Organigramme : Préparation 3"/>
            <p:cNvSpPr/>
            <p:nvPr/>
          </p:nvSpPr>
          <p:spPr>
            <a:xfrm>
              <a:off x="3285" y="3060"/>
              <a:ext cx="1890" cy="405"/>
            </a:xfrm>
            <a:prstGeom prst="flowChartPreparation">
              <a:avLst/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Voie professionnelle</a:t>
              </a:r>
            </a:p>
          </p:txBody>
        </p:sp>
        <p:sp>
          <p:nvSpPr>
            <p:cNvPr id="7" name="Organigramme : Alternative 6"/>
            <p:cNvSpPr/>
            <p:nvPr/>
          </p:nvSpPr>
          <p:spPr>
            <a:xfrm>
              <a:off x="4320" y="243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ère</a:t>
              </a:r>
              <a:r>
                <a:rPr lang="fr-FR" sz="1100" b="1" dirty="0">
                  <a:solidFill>
                    <a:schemeClr val="tx2"/>
                  </a:solidFill>
                </a:rPr>
                <a:t> année de CAP</a:t>
              </a:r>
            </a:p>
          </p:txBody>
        </p:sp>
        <p:sp>
          <p:nvSpPr>
            <p:cNvPr id="8" name="Organigramme : Alternative 7"/>
            <p:cNvSpPr/>
            <p:nvPr/>
          </p:nvSpPr>
          <p:spPr>
            <a:xfrm>
              <a:off x="495" y="180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bg1"/>
                  </a:solidFill>
                </a:rPr>
                <a:t>ère</a:t>
              </a:r>
              <a:r>
                <a:rPr lang="fr-FR" sz="1100" b="1" dirty="0">
                  <a:solidFill>
                    <a:schemeClr val="bg1"/>
                  </a:solidFill>
                </a:rPr>
                <a:t> générale</a:t>
              </a:r>
            </a:p>
          </p:txBody>
        </p:sp>
        <p:sp>
          <p:nvSpPr>
            <p:cNvPr id="9" name="Organigramme : Alternative 8"/>
            <p:cNvSpPr/>
            <p:nvPr/>
          </p:nvSpPr>
          <p:spPr>
            <a:xfrm>
              <a:off x="1665" y="180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bg1"/>
                  </a:solidFill>
                </a:rPr>
                <a:t>ère</a:t>
              </a:r>
              <a:r>
                <a:rPr lang="fr-FR" sz="1100" b="1" dirty="0">
                  <a:solidFill>
                    <a:schemeClr val="bg1"/>
                  </a:solidFill>
                </a:rPr>
                <a:t> technologique</a:t>
              </a:r>
            </a:p>
          </p:txBody>
        </p:sp>
        <p:sp>
          <p:nvSpPr>
            <p:cNvPr id="11" name="Organigramme : Alternative 10"/>
            <p:cNvSpPr/>
            <p:nvPr/>
          </p:nvSpPr>
          <p:spPr>
            <a:xfrm>
              <a:off x="4320" y="180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2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ème</a:t>
              </a:r>
              <a:r>
                <a:rPr lang="fr-FR" sz="1100" b="1" dirty="0">
                  <a:solidFill>
                    <a:schemeClr val="tx2"/>
                  </a:solidFill>
                </a:rPr>
                <a:t> année de CAP</a:t>
              </a:r>
            </a:p>
          </p:txBody>
        </p:sp>
        <p:sp>
          <p:nvSpPr>
            <p:cNvPr id="13" name="Organigramme : Alternative 12"/>
            <p:cNvSpPr/>
            <p:nvPr/>
          </p:nvSpPr>
          <p:spPr>
            <a:xfrm>
              <a:off x="495" y="117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Terminale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générale</a:t>
              </a:r>
            </a:p>
          </p:txBody>
        </p:sp>
        <p:sp>
          <p:nvSpPr>
            <p:cNvPr id="14" name="Organigramme : Alternative 13"/>
            <p:cNvSpPr/>
            <p:nvPr/>
          </p:nvSpPr>
          <p:spPr>
            <a:xfrm>
              <a:off x="3240" y="117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Terminale professionnelle</a:t>
              </a:r>
            </a:p>
          </p:txBody>
        </p:sp>
        <p:sp>
          <p:nvSpPr>
            <p:cNvPr id="15" name="Organigramme : Alternative 14"/>
            <p:cNvSpPr/>
            <p:nvPr/>
          </p:nvSpPr>
          <p:spPr>
            <a:xfrm>
              <a:off x="1665" y="1170"/>
              <a:ext cx="855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Terminale technologique</a:t>
              </a:r>
            </a:p>
          </p:txBody>
        </p:sp>
        <p:sp>
          <p:nvSpPr>
            <p:cNvPr id="17" name="Parchemin horizontal 16"/>
            <p:cNvSpPr/>
            <p:nvPr/>
          </p:nvSpPr>
          <p:spPr>
            <a:xfrm>
              <a:off x="1170" y="845"/>
              <a:ext cx="720" cy="405"/>
            </a:xfrm>
            <a:prstGeom prst="horizontalScroll">
              <a:avLst/>
            </a:prstGeom>
            <a:solidFill>
              <a:srgbClr val="CCCC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Baccalauréat général</a:t>
              </a:r>
            </a:p>
          </p:txBody>
        </p:sp>
        <p:sp>
          <p:nvSpPr>
            <p:cNvPr id="18" name="Parchemin horizontal 17"/>
            <p:cNvSpPr/>
            <p:nvPr/>
          </p:nvSpPr>
          <p:spPr>
            <a:xfrm>
              <a:off x="3852" y="900"/>
              <a:ext cx="741" cy="337"/>
            </a:xfrm>
            <a:prstGeom prst="horizontalScroll">
              <a:avLst/>
            </a:prstGeom>
            <a:solidFill>
              <a:srgbClr val="CCFF99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Baccalauréat professionnel</a:t>
              </a:r>
            </a:p>
          </p:txBody>
        </p:sp>
        <p:sp>
          <p:nvSpPr>
            <p:cNvPr id="19" name="Parchemin horizontal 18"/>
            <p:cNvSpPr/>
            <p:nvPr/>
          </p:nvSpPr>
          <p:spPr>
            <a:xfrm>
              <a:off x="2295" y="845"/>
              <a:ext cx="761" cy="405"/>
            </a:xfrm>
            <a:prstGeom prst="horizontalScroll">
              <a:avLst/>
            </a:prstGeom>
            <a:solidFill>
              <a:srgbClr val="CCCC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Baccalauréat technologique</a:t>
              </a:r>
            </a:p>
          </p:txBody>
        </p:sp>
        <p:sp>
          <p:nvSpPr>
            <p:cNvPr id="20" name="Parchemin horizontal 19"/>
            <p:cNvSpPr/>
            <p:nvPr/>
          </p:nvSpPr>
          <p:spPr>
            <a:xfrm>
              <a:off x="4876" y="1437"/>
              <a:ext cx="810" cy="405"/>
            </a:xfrm>
            <a:prstGeom prst="horizontalScroll">
              <a:avLst/>
            </a:prstGeom>
            <a:solidFill>
              <a:srgbClr val="CCFF99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2"/>
                  </a:solidFill>
                </a:rPr>
                <a:t>Certificat d’aptitude professionnelle</a:t>
              </a:r>
            </a:p>
          </p:txBody>
        </p:sp>
        <p:sp>
          <p:nvSpPr>
            <p:cNvPr id="23" name="Organigramme : Terminateur 22"/>
            <p:cNvSpPr/>
            <p:nvPr/>
          </p:nvSpPr>
          <p:spPr>
            <a:xfrm>
              <a:off x="450" y="225"/>
              <a:ext cx="2115" cy="405"/>
            </a:xfrm>
            <a:prstGeom prst="flowChartTermina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tx2"/>
                  </a:solidFill>
                </a:rPr>
                <a:t>Enseignement supérieur</a:t>
              </a:r>
            </a:p>
          </p:txBody>
        </p:sp>
        <p:sp>
          <p:nvSpPr>
            <p:cNvPr id="24" name="Organigramme : Terminateur 23"/>
            <p:cNvSpPr/>
            <p:nvPr/>
          </p:nvSpPr>
          <p:spPr>
            <a:xfrm>
              <a:off x="3195" y="225"/>
              <a:ext cx="2115" cy="405"/>
            </a:xfrm>
            <a:prstGeom prst="flowChartTerminator">
              <a:avLst/>
            </a:prstGeom>
            <a:solidFill>
              <a:srgbClr val="CCFF9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tx2"/>
                  </a:solidFill>
                </a:rPr>
                <a:t>Insertion professionnelle</a:t>
              </a:r>
            </a:p>
          </p:txBody>
        </p:sp>
        <p:sp>
          <p:nvSpPr>
            <p:cNvPr id="26" name="Flèche angle droit à deux pointes 25"/>
            <p:cNvSpPr/>
            <p:nvPr/>
          </p:nvSpPr>
          <p:spPr>
            <a:xfrm>
              <a:off x="3195" y="3465"/>
              <a:ext cx="1215" cy="630"/>
            </a:xfrm>
            <a:prstGeom prst="leftUpArrow">
              <a:avLst>
                <a:gd name="adj1" fmla="val 7857"/>
                <a:gd name="adj2" fmla="val 25000"/>
                <a:gd name="adj3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27" name="Flèche angle droit à deux pointes 26"/>
            <p:cNvSpPr/>
            <p:nvPr/>
          </p:nvSpPr>
          <p:spPr>
            <a:xfrm rot="5400000">
              <a:off x="1676" y="3161"/>
              <a:ext cx="608" cy="1260"/>
            </a:xfrm>
            <a:prstGeom prst="leftUpArrow">
              <a:avLst>
                <a:gd name="adj1" fmla="val 7857"/>
                <a:gd name="adj2" fmla="val 24506"/>
                <a:gd name="adj3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28" name="Flèche vers le haut 27"/>
            <p:cNvSpPr/>
            <p:nvPr/>
          </p:nvSpPr>
          <p:spPr>
            <a:xfrm>
              <a:off x="810" y="211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29" name="Flèche vers le haut 28"/>
            <p:cNvSpPr/>
            <p:nvPr/>
          </p:nvSpPr>
          <p:spPr>
            <a:xfrm>
              <a:off x="1440" y="274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0" name="Flèche vers le haut 29"/>
            <p:cNvSpPr/>
            <p:nvPr/>
          </p:nvSpPr>
          <p:spPr>
            <a:xfrm>
              <a:off x="2025" y="211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1" name="Flèche vers le haut 30"/>
            <p:cNvSpPr/>
            <p:nvPr/>
          </p:nvSpPr>
          <p:spPr>
            <a:xfrm>
              <a:off x="810" y="148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2" name="Flèche vers le haut 31"/>
            <p:cNvSpPr/>
            <p:nvPr/>
          </p:nvSpPr>
          <p:spPr>
            <a:xfrm>
              <a:off x="2025" y="1485"/>
              <a:ext cx="90" cy="31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3" name="Flèche vers le haut 32"/>
            <p:cNvSpPr/>
            <p:nvPr/>
          </p:nvSpPr>
          <p:spPr>
            <a:xfrm>
              <a:off x="3645" y="274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4" name="Flèche vers le haut 33"/>
            <p:cNvSpPr/>
            <p:nvPr/>
          </p:nvSpPr>
          <p:spPr>
            <a:xfrm>
              <a:off x="4680" y="274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5" name="Flèche vers le haut 34"/>
            <p:cNvSpPr/>
            <p:nvPr/>
          </p:nvSpPr>
          <p:spPr>
            <a:xfrm>
              <a:off x="3645" y="211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6" name="Flèche vers le haut 35"/>
            <p:cNvSpPr/>
            <p:nvPr/>
          </p:nvSpPr>
          <p:spPr>
            <a:xfrm>
              <a:off x="4680" y="211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7" name="Flèche vers le haut 36"/>
            <p:cNvSpPr/>
            <p:nvPr/>
          </p:nvSpPr>
          <p:spPr>
            <a:xfrm>
              <a:off x="3645" y="1485"/>
              <a:ext cx="90" cy="31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8" name="Flèche vers le haut 37"/>
            <p:cNvSpPr/>
            <p:nvPr/>
          </p:nvSpPr>
          <p:spPr>
            <a:xfrm>
              <a:off x="810" y="629"/>
              <a:ext cx="90" cy="541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39" name="Flèche vers le haut 38"/>
            <p:cNvSpPr/>
            <p:nvPr/>
          </p:nvSpPr>
          <p:spPr>
            <a:xfrm>
              <a:off x="2025" y="629"/>
              <a:ext cx="90" cy="541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40" name="Flèche vers le haut 39"/>
            <p:cNvSpPr/>
            <p:nvPr/>
          </p:nvSpPr>
          <p:spPr>
            <a:xfrm>
              <a:off x="3645" y="629"/>
              <a:ext cx="90" cy="541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41" name="Flèche vers le haut 40"/>
            <p:cNvSpPr/>
            <p:nvPr/>
          </p:nvSpPr>
          <p:spPr>
            <a:xfrm>
              <a:off x="4680" y="629"/>
              <a:ext cx="90" cy="1171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 dirty="0"/>
            </a:p>
          </p:txBody>
        </p:sp>
        <p:sp>
          <p:nvSpPr>
            <p:cNvPr id="6" name="Organigramme : Alternative 5"/>
            <p:cNvSpPr/>
            <p:nvPr/>
          </p:nvSpPr>
          <p:spPr>
            <a:xfrm>
              <a:off x="3240" y="243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2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nde</a:t>
              </a:r>
              <a:r>
                <a:rPr lang="fr-FR" sz="1100" b="1" dirty="0">
                  <a:solidFill>
                    <a:schemeClr val="tx2"/>
                  </a:solidFill>
                </a:rPr>
                <a:t> professionnelle</a:t>
              </a:r>
            </a:p>
          </p:txBody>
        </p:sp>
        <p:sp>
          <p:nvSpPr>
            <p:cNvPr id="10" name="Organigramme : Alternative 9"/>
            <p:cNvSpPr/>
            <p:nvPr/>
          </p:nvSpPr>
          <p:spPr>
            <a:xfrm>
              <a:off x="3240" y="1800"/>
              <a:ext cx="855" cy="31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2"/>
                  </a:solidFill>
                </a:rPr>
                <a:t>1</a:t>
              </a:r>
              <a:r>
                <a:rPr lang="fr-FR" sz="1100" b="1" baseline="30000" dirty="0">
                  <a:solidFill>
                    <a:schemeClr val="tx2"/>
                  </a:solidFill>
                </a:rPr>
                <a:t>ère</a:t>
              </a:r>
              <a:r>
                <a:rPr lang="fr-FR" sz="1100" b="1" dirty="0">
                  <a:solidFill>
                    <a:schemeClr val="tx2"/>
                  </a:solidFill>
                </a:rPr>
                <a:t> professionnelle</a:t>
              </a: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rot="10800000">
              <a:off x="2520" y="1957"/>
              <a:ext cx="720" cy="631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V="1">
              <a:off x="2449" y="1957"/>
              <a:ext cx="791" cy="610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rot="10800000">
              <a:off x="2520" y="1327"/>
              <a:ext cx="720" cy="630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4095" y="1957"/>
              <a:ext cx="225" cy="631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rot="10800000">
              <a:off x="2520" y="1935"/>
              <a:ext cx="720" cy="1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rot="10800000">
              <a:off x="4095" y="1957"/>
              <a:ext cx="225" cy="1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rot="16200000" flipV="1">
              <a:off x="2745" y="247"/>
              <a:ext cx="743" cy="11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621" name="Connecteur droit avec flèche 47"/>
            <p:cNvCxnSpPr>
              <a:cxnSpLocks noChangeShapeType="1"/>
            </p:cNvCxnSpPr>
            <p:nvPr/>
          </p:nvCxnSpPr>
          <p:spPr bwMode="auto">
            <a:xfrm>
              <a:off x="2434" y="2567"/>
              <a:ext cx="821" cy="21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5" name="Organigramme : Alternative 4"/>
            <p:cNvSpPr/>
            <p:nvPr/>
          </p:nvSpPr>
          <p:spPr>
            <a:xfrm>
              <a:off x="469" y="2409"/>
              <a:ext cx="1980" cy="315"/>
            </a:xfrm>
            <a:prstGeom prst="flowChartAlternateProcess">
              <a:avLst/>
            </a:prstGeom>
            <a:solidFill>
              <a:srgbClr val="0033C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2</a:t>
              </a:r>
              <a:r>
                <a:rPr lang="fr-FR" sz="1100" b="1" baseline="30000" dirty="0">
                  <a:solidFill>
                    <a:schemeClr val="bg1"/>
                  </a:solidFill>
                </a:rPr>
                <a:t>nde</a:t>
              </a:r>
              <a:r>
                <a:rPr lang="fr-FR" sz="1100" b="1" dirty="0">
                  <a:solidFill>
                    <a:schemeClr val="bg1"/>
                  </a:solidFill>
                </a:rPr>
                <a:t> générale et technologique</a:t>
              </a:r>
            </a:p>
          </p:txBody>
        </p:sp>
        <p:sp>
          <p:nvSpPr>
            <p:cNvPr id="23625" name="Text Box 73"/>
            <p:cNvSpPr txBox="1">
              <a:spLocks noChangeArrowheads="1"/>
            </p:cNvSpPr>
            <p:nvPr/>
          </p:nvSpPr>
          <p:spPr bwMode="auto">
            <a:xfrm>
              <a:off x="340" y="4020"/>
              <a:ext cx="226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altLang="fr-FR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>
            <a:xfrm>
              <a:off x="2070" y="3636"/>
              <a:ext cx="1665" cy="585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tx2"/>
                  </a:solidFill>
                </a:rPr>
                <a:t>Après le collège</a:t>
              </a:r>
            </a:p>
          </p:txBody>
        </p:sp>
        <p:cxnSp>
          <p:nvCxnSpPr>
            <p:cNvPr id="23630" name="Connecteur droit avec flèche 47"/>
            <p:cNvCxnSpPr>
              <a:cxnSpLocks noChangeShapeType="1"/>
              <a:stCxn id="32" idx="2"/>
            </p:cNvCxnSpPr>
            <p:nvPr/>
          </p:nvCxnSpPr>
          <p:spPr bwMode="auto">
            <a:xfrm flipV="1">
              <a:off x="855" y="1488"/>
              <a:ext cx="869" cy="312"/>
            </a:xfrm>
            <a:prstGeom prst="straightConnector1">
              <a:avLst/>
            </a:prstGeom>
            <a:noFill/>
            <a:ln w="38100" algn="ctr">
              <a:solidFill>
                <a:srgbClr val="006699"/>
              </a:solidFill>
              <a:prstDash val="sysDash"/>
              <a:round/>
              <a:headEnd/>
              <a:tailEnd type="arrow" w="med" len="med"/>
            </a:ln>
          </p:spPr>
        </p:cxnSp>
      </p:grpSp>
      <p:cxnSp>
        <p:nvCxnSpPr>
          <p:cNvPr id="51" name="Connecteur droit avec flèche 47"/>
          <p:cNvCxnSpPr>
            <a:cxnSpLocks noChangeShapeType="1"/>
          </p:cNvCxnSpPr>
          <p:nvPr/>
        </p:nvCxnSpPr>
        <p:spPr bwMode="auto">
          <a:xfrm flipH="1" flipV="1">
            <a:off x="3804669" y="4486134"/>
            <a:ext cx="1199445" cy="29084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57" name="Connecteur droit avec flèche 47"/>
          <p:cNvCxnSpPr>
            <a:cxnSpLocks noChangeShapeType="1"/>
          </p:cNvCxnSpPr>
          <p:nvPr/>
        </p:nvCxnSpPr>
        <p:spPr bwMode="auto">
          <a:xfrm flipV="1">
            <a:off x="2065083" y="3488284"/>
            <a:ext cx="446068" cy="36677"/>
          </a:xfrm>
          <a:prstGeom prst="straightConnector1">
            <a:avLst/>
          </a:prstGeom>
          <a:noFill/>
          <a:ln w="38100" algn="ctr">
            <a:solidFill>
              <a:srgbClr val="00669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2" name="Connecteur droit avec flèche 61"/>
          <p:cNvCxnSpPr/>
          <p:nvPr/>
        </p:nvCxnSpPr>
        <p:spPr bwMode="auto">
          <a:xfrm>
            <a:off x="3851706" y="3208347"/>
            <a:ext cx="1211204" cy="56886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3528" y="0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3200" b="1" dirty="0" smtClean="0"/>
              <a:t>Les passerelles possibles entre les formations</a:t>
            </a:r>
          </a:p>
        </p:txBody>
      </p:sp>
    </p:spTree>
    <p:extLst>
      <p:ext uri="{BB962C8B-B14F-4D97-AF65-F5344CB8AC3E}">
        <p14:creationId xmlns:p14="http://schemas.microsoft.com/office/powerpoint/2010/main" val="6305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1"/>
          <p:cNvSpPr txBox="1">
            <a:spLocks noChangeArrowheads="1"/>
          </p:cNvSpPr>
          <p:nvPr/>
        </p:nvSpPr>
        <p:spPr bwMode="auto">
          <a:xfrm>
            <a:off x="539750" y="957263"/>
            <a:ext cx="842486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5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Les procédures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5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68760"/>
            <a:ext cx="7772400" cy="5055840"/>
          </a:xfrm>
        </p:spPr>
        <p:txBody>
          <a:bodyPr>
            <a:normAutofit fontScale="77500" lnSpcReduction="20000"/>
          </a:bodyPr>
          <a:lstStyle/>
          <a:p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Possibilité de faire des vœux pour les lycées  GT et PRO de l’académie de Rennes</a:t>
            </a:r>
          </a:p>
          <a:p>
            <a:pPr marL="109537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   </a:t>
            </a:r>
          </a:p>
          <a:p>
            <a:pPr marL="109537" indent="0"/>
            <a:r>
              <a:rPr lang="fr-FR" sz="2800" dirty="0" smtClean="0">
                <a:latin typeface="Comic Sans MS" panose="030F0702030302020204" pitchFamily="66" charset="0"/>
              </a:rPr>
              <a:t>    Privilégier plusieurs vœux pour la voie pro: Sélectivité</a:t>
            </a:r>
          </a:p>
          <a:p>
            <a:pPr>
              <a:buFontTx/>
              <a:buChar char="-"/>
            </a:pP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Vœu sur le lycée de secteur dans les vœux pour ceux se dirigeant en 2</a:t>
            </a:r>
            <a:r>
              <a:rPr lang="fr-FR" sz="2800" baseline="30000" dirty="0" smtClean="0">
                <a:latin typeface="Comic Sans MS" panose="030F0702030302020204" pitchFamily="66" charset="0"/>
              </a:rPr>
              <a:t>nd</a:t>
            </a:r>
            <a:r>
              <a:rPr lang="fr-FR" sz="2800" dirty="0" smtClean="0">
                <a:latin typeface="Comic Sans MS" panose="030F0702030302020204" pitchFamily="66" charset="0"/>
              </a:rPr>
              <a:t> GT.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Pour vœux hors Lycée GT de secteur , demander une dérogation.</a:t>
            </a:r>
          </a:p>
          <a:p>
            <a:pPr>
              <a:buFontTx/>
              <a:buChar char="-"/>
            </a:pP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Inscription en Lycée privé sous contrat (GT ou PRO) directement auprès du lycée + vœu en parallèle</a:t>
            </a:r>
          </a:p>
          <a:p>
            <a:pPr>
              <a:buFontTx/>
              <a:buChar char="-"/>
            </a:pP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Possibilité de faire des vœux aussi dans l’académie de Nantes</a:t>
            </a:r>
          </a:p>
          <a:p>
            <a:pPr>
              <a:buFontTx/>
              <a:buChar char="-"/>
            </a:pP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4608512" cy="706090"/>
          </a:xfrm>
          <a:solidFill>
            <a:srgbClr val="99C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/>
            <a: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Affectation en lycée </a:t>
            </a:r>
            <a:endParaRPr lang="fr-FR" sz="3200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28625" y="857250"/>
            <a:ext cx="8305800" cy="574675"/>
          </a:xfrm>
          <a:prstGeom prst="rect">
            <a:avLst/>
          </a:prstGeom>
          <a:solidFill>
            <a:srgbClr val="0099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ts val="175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2ème trimestre</a:t>
            </a:r>
          </a:p>
        </p:txBody>
      </p:sp>
      <p:sp>
        <p:nvSpPr>
          <p:cNvPr id="56324" name="Oval 3"/>
          <p:cNvSpPr>
            <a:spLocks noChangeArrowheads="1"/>
          </p:cNvSpPr>
          <p:nvPr/>
        </p:nvSpPr>
        <p:spPr bwMode="auto">
          <a:xfrm>
            <a:off x="2000250" y="2673714"/>
            <a:ext cx="5472113" cy="1584325"/>
          </a:xfrm>
          <a:prstGeom prst="ellipse">
            <a:avLst/>
          </a:prstGeom>
          <a:solidFill>
            <a:srgbClr val="0070C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INTENTIONS D’ORIENTATION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ou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VŒUX PROVISOIRES</a:t>
            </a: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2123728" y="4509120"/>
            <a:ext cx="5472113" cy="171926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ts val="1250"/>
              </a:spcBef>
              <a:buFontTx/>
              <a:buNone/>
              <a:defRPr/>
            </a:pPr>
            <a:r>
              <a:rPr lang="fr-FR" altLang="fr-FR" sz="2000" b="1" dirty="0" smtClean="0">
                <a:latin typeface="Tahoma" pitchFamily="32" charset="0"/>
              </a:rPr>
              <a:t>RECOMMANDATIONS</a:t>
            </a:r>
            <a:r>
              <a:rPr lang="fr-FR" altLang="fr-FR" sz="2000" dirty="0" smtClean="0">
                <a:latin typeface="Tahoma" pitchFamily="32" charset="0"/>
              </a:rPr>
              <a:t> </a:t>
            </a:r>
          </a:p>
          <a:p>
            <a:pPr algn="ctr" eaLnBrk="1" hangingPunct="1">
              <a:lnSpc>
                <a:spcPct val="50000"/>
              </a:lnSpc>
              <a:spcBef>
                <a:spcPts val="1250"/>
              </a:spcBef>
              <a:buFontTx/>
              <a:buNone/>
              <a:defRPr/>
            </a:pPr>
            <a:r>
              <a:rPr lang="fr-FR" altLang="fr-FR" sz="2000" dirty="0" smtClean="0">
                <a:latin typeface="Tahoma" pitchFamily="32" charset="0"/>
              </a:rPr>
              <a:t>du</a:t>
            </a:r>
          </a:p>
          <a:p>
            <a:pPr algn="ctr" eaLnBrk="1" hangingPunct="1">
              <a:lnSpc>
                <a:spcPct val="50000"/>
              </a:lnSpc>
              <a:spcBef>
                <a:spcPts val="1250"/>
              </a:spcBef>
              <a:buFontTx/>
              <a:buNone/>
              <a:defRPr/>
            </a:pPr>
            <a:r>
              <a:rPr lang="fr-FR" altLang="fr-FR" sz="2000" dirty="0" smtClean="0">
                <a:latin typeface="Tahoma" pitchFamily="32" charset="0"/>
              </a:rPr>
              <a:t>CONSEIL DE CLASSE</a:t>
            </a:r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428625" y="1857375"/>
            <a:ext cx="1571625" cy="1000125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ts val="1125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Portes</a:t>
            </a:r>
          </a:p>
          <a:p>
            <a:pPr>
              <a:lnSpc>
                <a:spcPct val="50000"/>
              </a:lnSpc>
              <a:spcBef>
                <a:spcPts val="1125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ouvertes</a:t>
            </a:r>
          </a:p>
        </p:txBody>
      </p:sp>
      <p:sp>
        <p:nvSpPr>
          <p:cNvPr id="56327" name="Oval 6"/>
          <p:cNvSpPr>
            <a:spLocks noChangeArrowheads="1"/>
          </p:cNvSpPr>
          <p:nvPr/>
        </p:nvSpPr>
        <p:spPr bwMode="auto">
          <a:xfrm>
            <a:off x="6805612" y="1857375"/>
            <a:ext cx="1928813" cy="914400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500"/>
              </a:spcBef>
              <a:buClrTx/>
              <a:buSzTx/>
              <a:buFontTx/>
              <a:buNone/>
            </a:pPr>
            <a:endParaRPr lang="fr-FR" altLang="fr-FR" sz="800" b="1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50000"/>
              </a:lnSpc>
              <a:spcBef>
                <a:spcPts val="1125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mini-stages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795712" y="1566004"/>
            <a:ext cx="1571625" cy="1000125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ts val="1125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Stage en </a:t>
            </a:r>
          </a:p>
          <a:p>
            <a:pPr>
              <a:lnSpc>
                <a:spcPct val="50000"/>
              </a:lnSpc>
              <a:spcBef>
                <a:spcPts val="1125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749758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26629" grpId="0" animBg="1"/>
      <p:bldP spid="56326" grpId="0" animBg="1"/>
      <p:bldP spid="56327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305800" cy="574675"/>
          </a:xfrm>
          <a:prstGeom prst="rect">
            <a:avLst/>
          </a:prstGeom>
          <a:solidFill>
            <a:srgbClr val="0099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ts val="175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3ème trimestre</a:t>
            </a:r>
          </a:p>
        </p:txBody>
      </p:sp>
      <p:sp>
        <p:nvSpPr>
          <p:cNvPr id="58371" name="Oval 2"/>
          <p:cNvSpPr>
            <a:spLocks noChangeArrowheads="1"/>
          </p:cNvSpPr>
          <p:nvPr/>
        </p:nvSpPr>
        <p:spPr bwMode="auto">
          <a:xfrm>
            <a:off x="467544" y="1484784"/>
            <a:ext cx="8351837" cy="935037"/>
          </a:xfrm>
          <a:prstGeom prst="ellipse">
            <a:avLst/>
          </a:prstGeom>
          <a:solidFill>
            <a:srgbClr val="33CC3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VŒUX DEFINITIFS D’ORIENTATION  </a:t>
            </a:r>
          </a:p>
        </p:txBody>
      </p:sp>
      <p:sp>
        <p:nvSpPr>
          <p:cNvPr id="58372" name="Oval 3"/>
          <p:cNvSpPr>
            <a:spLocks noChangeArrowheads="1"/>
          </p:cNvSpPr>
          <p:nvPr/>
        </p:nvSpPr>
        <p:spPr bwMode="auto">
          <a:xfrm>
            <a:off x="1547664" y="2564904"/>
            <a:ext cx="6336704" cy="1511300"/>
          </a:xfrm>
          <a:prstGeom prst="ellipse">
            <a:avLst/>
          </a:prstGeom>
          <a:solidFill>
            <a:srgbClr val="0070C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EXAMEN DES VOEUX 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EN CONSEIL DE CLASSE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-&gt; </a:t>
            </a:r>
            <a:r>
              <a:rPr lang="fr-FR" altLang="fr-FR" sz="2000" b="1" dirty="0" smtClean="0">
                <a:solidFill>
                  <a:schemeClr val="accent2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DECISION D’ORIENTATION</a:t>
            </a:r>
          </a:p>
        </p:txBody>
      </p:sp>
      <p:sp>
        <p:nvSpPr>
          <p:cNvPr id="58373" name="Oval 4"/>
          <p:cNvSpPr>
            <a:spLocks noChangeArrowheads="1"/>
          </p:cNvSpPr>
          <p:nvPr/>
        </p:nvSpPr>
        <p:spPr bwMode="auto">
          <a:xfrm>
            <a:off x="1259632" y="4293096"/>
            <a:ext cx="7128792" cy="935038"/>
          </a:xfrm>
          <a:prstGeom prst="ellipse">
            <a:avLst/>
          </a:prstGeom>
          <a:solidFill>
            <a:schemeClr val="accent1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  <a:latin typeface="Tahoma" panose="020B0604030504040204" pitchFamily="34" charset="0"/>
                <a:cs typeface="Arial Unicode MS" panose="020B0604020202020204" pitchFamily="34" charset="-128"/>
              </a:rPr>
              <a:t>DEMANDE D’AFFECTATION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445224"/>
            <a:ext cx="563319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6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38200" y="24384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2200" b="1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2ème CAS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fr-FR" sz="800" b="1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Pas d’affectation = pas de place (ou pas de maître d’apprentissage). Possibilité de faire des vœux au second tour sur les places vacantes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Reprendre contact avec le collège rapidement</a:t>
            </a:r>
            <a:endParaRPr lang="fr-FR" sz="2000" b="1" i="1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304800"/>
            <a:ext cx="6172200" cy="533400"/>
          </a:xfrm>
          <a:prstGeom prst="rect">
            <a:avLst/>
          </a:prstGeom>
          <a:solidFill>
            <a:srgbClr val="99C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AFFECTATION :</a:t>
            </a:r>
            <a:r>
              <a:rPr lang="fr-F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Résultats</a:t>
            </a:r>
            <a:r>
              <a:rPr lang="fr-F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Fin Juin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38200" y="12954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2200" b="1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1er CAS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fr-FR" sz="800" b="1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Affectation = place dans un lycée, puis </a:t>
            </a:r>
            <a:r>
              <a:rPr lang="fr-FR" b="1" u="sng" dirty="0" smtClean="0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Inscription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fr-FR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28600" y="49530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Début juillet – Fin août / Début septembre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fr-FR" sz="8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 typeface="Wingdings" panose="05000000000000000000" pitchFamily="2" charset="2"/>
              <a:buChar char="ð"/>
            </a:pPr>
            <a:r>
              <a:rPr lang="fr-FR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 toujours sans solution =</a:t>
            </a:r>
            <a:r>
              <a:rPr lang="fr-FR" sz="2000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F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rencontrer un Psychologue-Conseiller en orientation au collège ou dans un CIO</a:t>
            </a:r>
            <a:endParaRPr lang="fr-FR" sz="2000" b="1" i="1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895600" y="4572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0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67650" cy="76517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 eaLnBrk="1" hangingPunct="1"/>
            <a:r>
              <a:rPr lang="fr-FR" altLang="fr-FR" sz="4000" b="1" u="sng" dirty="0" smtClean="0"/>
              <a:t>Où s’informer?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08050"/>
            <a:ext cx="8893175" cy="5735638"/>
          </a:xfrm>
        </p:spPr>
        <p:txBody>
          <a:bodyPr>
            <a:normAutofit/>
          </a:bodyPr>
          <a:lstStyle/>
          <a:p>
            <a:pPr marL="425450" indent="-342900" algn="just" eaLnBrk="1" hangingPunct="1">
              <a:defRPr/>
            </a:pPr>
            <a:r>
              <a:rPr lang="fr-FR" altLang="fr-FR" sz="2400" b="1" dirty="0" smtClean="0"/>
              <a:t>Permanence</a:t>
            </a:r>
            <a:r>
              <a:rPr lang="fr-FR" altLang="fr-FR" sz="2400" dirty="0" smtClean="0"/>
              <a:t> de la Psychologue- Conseillère en Orientation Mme Balluais le Mardi et un vendredi ou mercredi matin  sur quatre</a:t>
            </a:r>
          </a:p>
          <a:p>
            <a:pPr marL="425450" indent="-342900" algn="just" eaLnBrk="1" hangingPunct="1">
              <a:defRPr/>
            </a:pPr>
            <a:endParaRPr lang="fr-FR" altLang="fr-FR" sz="2400" dirty="0" smtClean="0"/>
          </a:p>
          <a:p>
            <a:pPr marL="512762" indent="-342900" algn="just" eaLnBrk="1" hangingPunct="1">
              <a:defRPr/>
            </a:pPr>
            <a:r>
              <a:rPr lang="fr-FR" altLang="fr-FR" sz="2400" b="1" dirty="0" smtClean="0"/>
              <a:t>CIO</a:t>
            </a:r>
            <a:r>
              <a:rPr lang="fr-FR" altLang="fr-FR" sz="2400" dirty="0" smtClean="0"/>
              <a:t> de Vitré: 02.99.75.02.85 sur RDV du lundi au vendredi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et durant les vacances scolaires </a:t>
            </a:r>
          </a:p>
          <a:p>
            <a:pPr marL="169862" indent="0" algn="just" eaLnBrk="1" hangingPunct="1">
              <a:buNone/>
              <a:defRPr/>
            </a:pPr>
            <a:endParaRPr lang="fr-FR" altLang="fr-FR" sz="2400" dirty="0"/>
          </a:p>
          <a:p>
            <a:pPr marL="512762" indent="-342900" algn="just" eaLnBrk="1" hangingPunct="1">
              <a:defRPr/>
            </a:pPr>
            <a:r>
              <a:rPr lang="fr-FR" altLang="fr-FR" sz="2400" dirty="0" smtClean="0"/>
              <a:t>Auprès du professeur principal</a:t>
            </a:r>
          </a:p>
          <a:p>
            <a:pPr marL="169862" indent="0" algn="just" eaLnBrk="1" hangingPunct="1">
              <a:buNone/>
              <a:defRPr/>
            </a:pPr>
            <a:endParaRPr lang="fr-FR" altLang="fr-FR" sz="2400" dirty="0" smtClean="0"/>
          </a:p>
          <a:p>
            <a:pPr marL="425450" indent="-342900" eaLnBrk="1" hangingPunct="1">
              <a:defRPr/>
            </a:pPr>
            <a:r>
              <a:rPr lang="fr-FR" altLang="fr-FR" sz="2400" dirty="0" smtClean="0"/>
              <a:t>Auprès de l’équipe de direction</a:t>
            </a:r>
          </a:p>
          <a:p>
            <a:pPr marL="425450" indent="-342900" eaLnBrk="1" hangingPunct="1">
              <a:defRPr/>
            </a:pPr>
            <a:endParaRPr lang="fr-FR" altLang="fr-FR" sz="2400" dirty="0" smtClean="0"/>
          </a:p>
          <a:p>
            <a:pPr marL="425450" indent="-342900" eaLnBrk="1" hangingPunct="1">
              <a:defRPr/>
            </a:pPr>
            <a:r>
              <a:rPr lang="fr-FR" altLang="fr-FR" sz="2400" dirty="0" smtClean="0"/>
              <a:t>Brochure onisep après 3e</a:t>
            </a:r>
          </a:p>
          <a:p>
            <a:pPr marL="425450" indent="-342900" eaLnBrk="1" hangingPunct="1">
              <a:defRPr/>
            </a:pPr>
            <a:r>
              <a:rPr lang="fr-FR" altLang="fr-FR" sz="2400" b="1" dirty="0" smtClean="0">
                <a:solidFill>
                  <a:srgbClr val="FF0000"/>
                </a:solidFill>
              </a:rPr>
              <a:t>www.onisep.fr , www.nadoz.fr </a:t>
            </a:r>
          </a:p>
          <a:p>
            <a:pPr marL="365125" indent="-282575" eaLnBrk="1" hangingPunct="1">
              <a:buFontTx/>
              <a:buNone/>
              <a:defRPr/>
            </a:pPr>
            <a:endParaRPr lang="fr-FR" altLang="fr-FR" sz="2400" dirty="0" smtClean="0"/>
          </a:p>
          <a:p>
            <a:pPr marL="82550" indent="0" eaLnBrk="1" hangingPunct="1">
              <a:buFont typeface="Wingdings" pitchFamily="2" charset="2"/>
              <a:buNone/>
              <a:defRPr/>
            </a:pPr>
            <a:endParaRPr lang="fr-FR" altLang="fr-FR" dirty="0" smtClean="0"/>
          </a:p>
        </p:txBody>
      </p:sp>
      <p:pic>
        <p:nvPicPr>
          <p:cNvPr id="61443" name="Picture 5" descr="http://www.clg-delaunay-grigny.ac-versailles.fr/wp-content/uploads/2011/03/orientation-300x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12976"/>
            <a:ext cx="20193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oneTexte 1"/>
          <p:cNvSpPr txBox="1">
            <a:spLocks noChangeArrowheads="1"/>
          </p:cNvSpPr>
          <p:nvPr/>
        </p:nvSpPr>
        <p:spPr bwMode="auto">
          <a:xfrm>
            <a:off x="2123728" y="1412776"/>
            <a:ext cx="4897437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800" dirty="0" smtClean="0">
                <a:solidFill>
                  <a:prstClr val="black"/>
                </a:solidFill>
                <a:cs typeface="Arial" panose="020B0604020202020204" pitchFamily="34" charset="0"/>
              </a:rPr>
              <a:t>Merci de votre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800" dirty="0" smtClean="0">
                <a:solidFill>
                  <a:prstClr val="black"/>
                </a:solidFill>
                <a:cs typeface="Arial" panose="020B0604020202020204" pitchFamily="34" charset="0"/>
              </a:rPr>
              <a:t>attention.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4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800" dirty="0" smtClean="0">
                <a:solidFill>
                  <a:prstClr val="black"/>
                </a:solidFill>
                <a:cs typeface="Arial" panose="020B0604020202020204" pitchFamily="34" charset="0"/>
              </a:rPr>
              <a:t>  Bonne soirée!    </a:t>
            </a:r>
          </a:p>
        </p:txBody>
      </p:sp>
    </p:spTree>
    <p:extLst>
      <p:ext uri="{BB962C8B-B14F-4D97-AF65-F5344CB8AC3E}">
        <p14:creationId xmlns:p14="http://schemas.microsoft.com/office/powerpoint/2010/main" val="40407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Table 1"/>
          <p:cNvGraphicFramePr/>
          <p:nvPr>
            <p:extLst>
              <p:ext uri="{D42A27DB-BD31-4B8C-83A1-F6EECF244321}">
                <p14:modId xmlns:p14="http://schemas.microsoft.com/office/powerpoint/2010/main" val="2109745212"/>
              </p:ext>
            </p:extLst>
          </p:nvPr>
        </p:nvGraphicFramePr>
        <p:xfrm>
          <a:off x="0" y="764704"/>
          <a:ext cx="8786544" cy="6339840"/>
        </p:xfrm>
        <a:graphic>
          <a:graphicData uri="http://schemas.openxmlformats.org/drawingml/2006/table">
            <a:tbl>
              <a:tblPr/>
              <a:tblGrid>
                <a:gridCol w="4176464"/>
                <a:gridCol w="4610080"/>
              </a:tblGrid>
              <a:tr h="576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Enseignements </a:t>
                      </a:r>
                      <a:r>
                        <a:rPr lang="fr-FR" sz="2400" b="1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communs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Français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4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Histoire-géo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LVA et LVB (enveloppe globalisée)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5 h 30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Sciences économiques et sociales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Maths 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4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Physique-chimie 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SVT – Sciences de la vie et de la terre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EPS – Éducation physique et sportive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2 h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EMC – Enseignement moral et civique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18 h/an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60" indent="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None/>
                      </a:pP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Sciences numériques et technologie 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Accompagnement personnalisé</a:t>
                      </a:r>
                      <a:endParaRPr lang="fr-FR" sz="1600" b="0" strike="noStrike" spc="-1" dirty="0">
                        <a:solidFill>
                          <a:srgbClr val="00B05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Accompagnement au choix de l’orientation</a:t>
                      </a:r>
                      <a:endParaRPr lang="fr-FR" sz="1600" b="0" strike="noStrike" spc="-1" dirty="0">
                        <a:solidFill>
                          <a:srgbClr val="00B05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SzPct val="93000"/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Heures de vie de classe</a:t>
                      </a:r>
                      <a:endParaRPr lang="fr-FR" sz="1600" b="0" strike="noStrike" spc="-1" dirty="0">
                        <a:solidFill>
                          <a:srgbClr val="00B05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8064A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Enseignements </a:t>
                      </a:r>
                      <a:r>
                        <a:rPr lang="fr-FR" sz="2400" b="1" strike="noStrike" spc="-1" dirty="0" smtClean="0">
                          <a:solidFill>
                            <a:srgbClr val="8064A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optionnels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92D050"/>
                        </a:buClr>
                        <a:buFont typeface="Wingdings" charset="2"/>
                        <a:buChar char=""/>
                      </a:pPr>
                      <a:r>
                        <a:rPr lang="fr-FR" sz="1600" b="1" strike="noStrike" spc="-1" dirty="0">
                          <a:solidFill>
                            <a:srgbClr val="A9C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enseignement général, au choix 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Arts : arts plastiques ou cinéma-audiovisuel, danse, histoire des arts, 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musique,</a:t>
                      </a:r>
                      <a:r>
                        <a:rPr lang="fr-FR" sz="1600" b="0" strike="noStrike" spc="-1" baseline="0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théâtre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LVC étrangère ou régionale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Langues et cultures de l’Antiquité (LCA) latin*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Langues et cultures de l’Antiquité (LCA) grec*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Éducation physique et sportive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Écologie, agronomie, territoires-développement durable (EATDD</a:t>
                      </a: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, </a:t>
                      </a:r>
                      <a:r>
                        <a:rPr lang="fr-FR" sz="1600" b="0" i="1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en lycée agricole</a:t>
                      </a: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)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</a:t>
                      </a: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Arts</a:t>
                      </a:r>
                      <a:r>
                        <a:rPr lang="fr-FR" sz="1600" b="0" strike="noStrike" spc="-1" baseline="0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du cirque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6 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9BBB59"/>
                        </a:buClr>
                        <a:buFont typeface="Wingdings" charset="2"/>
                        <a:buChar char=""/>
                      </a:pPr>
                      <a:r>
                        <a:rPr lang="fr-FR" sz="1600" b="1" strike="noStrike" spc="-1" dirty="0">
                          <a:solidFill>
                            <a:srgbClr val="A9C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enseignement technologique, au choix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Management et 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gestion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Biotechnologies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,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 ►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Création </a:t>
                      </a: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et innovation 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technologique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  <a:endParaRPr lang="fr-FR" sz="1600" b="0" strike="noStrike" spc="-1" dirty="0" smtClean="0">
                        <a:solidFill>
                          <a:srgbClr val="4F81B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MS PGothic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Santé </a:t>
                      </a:r>
                      <a:r>
                        <a:rPr lang="fr-FR" sz="1600" b="0" strike="noStrike" spc="-1" dirty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et social </a:t>
                      </a:r>
                      <a:r>
                        <a:rPr lang="fr-FR" sz="1600" b="0" strike="noStrike" spc="-1" dirty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30</a:t>
                      </a:r>
                    </a:p>
                    <a:p>
                      <a:pPr marL="285840" marR="0" lvl="0" indent="-285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Sciences</a:t>
                      </a:r>
                      <a:r>
                        <a:rPr lang="fr-FR" sz="1600" b="0" strike="noStrike" spc="-1" baseline="0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et laboratoire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</a:p>
                    <a:p>
                      <a:pPr marL="285840" marR="0" lvl="0" indent="-285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Sciences</a:t>
                      </a:r>
                      <a:r>
                        <a:rPr lang="fr-FR" sz="1600" b="0" strike="noStrike" spc="-1" baseline="0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de l’ingénieur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1 h 30</a:t>
                      </a:r>
                    </a:p>
                    <a:p>
                      <a:pPr marL="285840" marR="0" lvl="0" indent="-285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Création et culture - design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 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6h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Hippologie et équitation ou autres pratiques sportives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h </a:t>
                      </a:r>
                      <a:endParaRPr lang="fr-FR" sz="16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Pratiques sociales et culturelles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 h </a:t>
                      </a:r>
                      <a:endParaRPr lang="fr-FR" sz="16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Pratiques professionnelles </a:t>
                      </a:r>
                      <a:r>
                        <a:rPr lang="fr-FR" sz="1600" b="0" strike="noStrike" spc="-1" dirty="0" smtClean="0">
                          <a:solidFill>
                            <a:srgbClr val="558E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S PGothic"/>
                        </a:rPr>
                        <a:t>►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3</a:t>
                      </a:r>
                      <a:r>
                        <a:rPr lang="fr-FR" sz="1600" b="0" strike="noStrike" spc="-1" dirty="0" smtClean="0">
                          <a:solidFill>
                            <a:srgbClr val="4F81B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</a:t>
                      </a:r>
                      <a:r>
                        <a:rPr lang="fr-FR" sz="1600" b="0" strike="noStrike" spc="-1" dirty="0" smtClean="0">
                          <a:solidFill>
                            <a:srgbClr val="E46C0A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 h </a:t>
                      </a:r>
                      <a:endParaRPr lang="fr-FR" sz="16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9E1"/>
                    </a:solidFill>
                  </a:tcPr>
                </a:tc>
              </a:tr>
            </a:tbl>
          </a:graphicData>
        </a:graphic>
      </p:graphicFrame>
      <p:sp>
        <p:nvSpPr>
          <p:cNvPr id="175" name="CustomShape 2"/>
          <p:cNvSpPr/>
          <p:nvPr/>
        </p:nvSpPr>
        <p:spPr>
          <a:xfrm>
            <a:off x="251880" y="188640"/>
            <a:ext cx="88921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2800" b="1" dirty="0" smtClean="0"/>
              <a:t>La seconde générale et technologique</a:t>
            </a:r>
          </a:p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79800" y="5323320"/>
            <a:ext cx="6989400" cy="27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fr-FR" sz="1200" b="0" i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mars 2018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51520" y="1844823"/>
            <a:ext cx="8640959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lvl="0">
              <a:buNone/>
            </a:pPr>
            <a:endParaRPr lang="fr-FR" altLang="fr-FR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r-FR" altLang="fr-FR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FR" altLang="fr-FR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un avis favorable du conseil de classe de 3</a:t>
            </a:r>
            <a:r>
              <a:rPr lang="fr-FR" altLang="fr-FR" sz="2400" b="1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FR" altLang="fr-FR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 de Travail </a:t>
            </a: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Souhait de faire des études post Bac</a:t>
            </a: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Souhait d’apprendre des contenus théoriques et généraux</a:t>
            </a: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 de rédaction et d’analyse</a:t>
            </a: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Etre à l’aise en 3</a:t>
            </a:r>
            <a:r>
              <a:rPr lang="fr-FR" altLang="fr-FR" sz="2400" b="1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Goût pour les matières générales</a:t>
            </a: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619672" y="620688"/>
            <a:ext cx="6191250" cy="4724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lIns="90000" tIns="154800" rIns="90000" bIns="46800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fr-FR" altLang="fr-FR" sz="3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Seconde GT: Quel profil? </a:t>
            </a:r>
          </a:p>
        </p:txBody>
      </p:sp>
    </p:spTree>
    <p:extLst>
      <p:ext uri="{BB962C8B-B14F-4D97-AF65-F5344CB8AC3E}">
        <p14:creationId xmlns:p14="http://schemas.microsoft.com/office/powerpoint/2010/main" val="1011005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La voie générale et technologique pour poursuivre des études…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2466" name="AutoShape 2" descr="Résultat de recherche d'images pour &quot;pourquoi poursuivre ses études après le ba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246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98477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/>
          <p:cNvSpPr/>
          <p:nvPr/>
        </p:nvSpPr>
        <p:spPr>
          <a:xfrm>
            <a:off x="1039660" y="1391478"/>
            <a:ext cx="7865801" cy="4691270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  <a:latin typeface="Arial Black"/>
                <a:cs typeface="Arial Black"/>
              </a:rPr>
              <a:t>La voie générale</a:t>
            </a:r>
          </a:p>
        </p:txBody>
      </p:sp>
    </p:spTree>
    <p:extLst>
      <p:ext uri="{BB962C8B-B14F-4D97-AF65-F5344CB8AC3E}">
        <p14:creationId xmlns:p14="http://schemas.microsoft.com/office/powerpoint/2010/main" val="34940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51520" y="2564904"/>
            <a:ext cx="864095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54800" rIns="90000" bIns="4680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niveau scolaire</a:t>
            </a: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7" indent="-342900" eaLnBrk="0" hangingPunct="0">
              <a:lnSpc>
                <a:spcPct val="90000"/>
              </a:lnSpc>
              <a:buClr>
                <a:srgbClr val="2DA2BF"/>
              </a:buClr>
              <a:tabLst/>
            </a:pP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 </a:t>
            </a: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fondée sur des notions abstraites et </a:t>
            </a: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théoriques</a:t>
            </a: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personnel </a:t>
            </a: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  <a:p>
            <a:pPr lvl="0">
              <a:lnSpc>
                <a:spcPct val="50000"/>
              </a:lnSpc>
              <a:spcBef>
                <a:spcPts val="1500"/>
              </a:spcBef>
              <a:buClrTx/>
              <a:buSzTx/>
              <a:buNone/>
              <a:tabLst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ts val="1500"/>
              </a:spcBef>
              <a:buClrTx/>
              <a:buSzTx/>
              <a:tabLst/>
            </a:pP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tudes </a:t>
            </a:r>
            <a:r>
              <a:rPr lang="fr-FR" alt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 ou longues après le </a:t>
            </a:r>
            <a:r>
              <a:rPr lang="fr-FR" altLang="fr-FR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</a:t>
            </a: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7" indent="-342900" eaLnBrk="0" hangingPunct="0">
              <a:lnSpc>
                <a:spcPct val="90000"/>
              </a:lnSpc>
              <a:buClr>
                <a:srgbClr val="2DA2BF"/>
              </a:buClr>
              <a:tabLst/>
            </a:pP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majorité des </a:t>
            </a: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Lycéens de la voie générale poursuivent </a:t>
            </a:r>
            <a:endParaRPr lang="fr-FR" altLang="fr-FR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 </a:t>
            </a: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études </a:t>
            </a: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endParaRPr lang="fr-FR" altLang="fr-FR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lvl="0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r>
              <a:rPr lang="fr-FR" altLang="fr-FR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En DUT</a:t>
            </a:r>
            <a:endParaRPr lang="fr-FR" altLang="fr-FR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255588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l’université</a:t>
            </a:r>
          </a:p>
          <a:p>
            <a:pPr marL="365125" lvl="0" indent="-255588" eaLnBrk="0" hangingPunct="0">
              <a:lnSpc>
                <a:spcPct val="90000"/>
              </a:lnSpc>
              <a:buClr>
                <a:srgbClr val="2DA2BF"/>
              </a:buClr>
              <a:buNone/>
              <a:tabLst/>
            </a:pPr>
            <a:r>
              <a:rPr lang="fr-FR" altLang="fr-F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Ou en classes prépa</a:t>
            </a: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95536" y="0"/>
            <a:ext cx="8424936" cy="91107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 lIns="90000" tIns="154800" rIns="90000" bIns="46800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endParaRPr lang="fr-FR" altLang="fr-FR" sz="3200" b="1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5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fr-FR" altLang="fr-FR" sz="3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CHOISIR UN BAC  GENERAL</a:t>
            </a:r>
          </a:p>
        </p:txBody>
      </p:sp>
    </p:spTree>
    <p:extLst>
      <p:ext uri="{BB962C8B-B14F-4D97-AF65-F5344CB8AC3E}">
        <p14:creationId xmlns:p14="http://schemas.microsoft.com/office/powerpoint/2010/main" val="1455114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4191</TotalTime>
  <Words>2587</Words>
  <Application>Microsoft Office PowerPoint</Application>
  <PresentationFormat>Affichage à l'écran (4:3)</PresentationFormat>
  <Paragraphs>609</Paragraphs>
  <Slides>48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71" baseType="lpstr">
      <vt:lpstr>Arial Unicode MS</vt:lpstr>
      <vt:lpstr>MS PGothic</vt:lpstr>
      <vt:lpstr>Arial</vt:lpstr>
      <vt:lpstr>Arial Black</vt:lpstr>
      <vt:lpstr>Arial Bold</vt:lpstr>
      <vt:lpstr>Arial Italic</vt:lpstr>
      <vt:lpstr>Arial Narrow</vt:lpstr>
      <vt:lpstr>Bradley Hand ITC</vt:lpstr>
      <vt:lpstr>Britannic Bold</vt:lpstr>
      <vt:lpstr>Calibri</vt:lpstr>
      <vt:lpstr>Century Gothic</vt:lpstr>
      <vt:lpstr>Comic Sans MS</vt:lpstr>
      <vt:lpstr>Impact</vt:lpstr>
      <vt:lpstr>Lucida Sans Unicode</vt:lpstr>
      <vt:lpstr>Roboto</vt:lpstr>
      <vt:lpstr>Tahoma</vt:lpstr>
      <vt:lpstr>Tempus Sans ITC</vt:lpstr>
      <vt:lpstr>Times New Roman</vt:lpstr>
      <vt:lpstr>Verdana</vt:lpstr>
      <vt:lpstr>Wingdings</vt:lpstr>
      <vt:lpstr>Wingdings 2</vt:lpstr>
      <vt:lpstr>Wingdings 3</vt:lpstr>
      <vt:lpstr>16_Rotonde</vt:lpstr>
      <vt:lpstr>Présentation PowerPoint</vt:lpstr>
      <vt:lpstr>Présentation PowerPoint</vt:lpstr>
      <vt:lpstr>Présentation PowerPoint</vt:lpstr>
      <vt:lpstr>La réforme de la voie GT</vt:lpstr>
      <vt:lpstr>Présentation PowerPoint</vt:lpstr>
      <vt:lpstr>Présentation PowerPoint</vt:lpstr>
      <vt:lpstr>La voie générale et technologique pour poursuivre des études…</vt:lpstr>
      <vt:lpstr>Présentation PowerPoint</vt:lpstr>
      <vt:lpstr>Présentation PowerPoint</vt:lpstr>
      <vt:lpstr>Classe de 1ère  et Terminales générales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Secondes GT à recrutement particulier</vt:lpstr>
      <vt:lpstr>  Voie GT:     Lycées de secteur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Voie professionnelle: 2 modalités de formation pour un même diplôme </vt:lpstr>
      <vt:lpstr>Présentation PowerPoint</vt:lpstr>
      <vt:lpstr>Réforme de la voie professionnelle </vt:lpstr>
      <vt:lpstr>Familles de métiers et bacs pro associés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Sections professionnelles à recrutement particulier </vt:lpstr>
      <vt:lpstr>Présentation PowerPoint</vt:lpstr>
      <vt:lpstr>Présentation PowerPoint</vt:lpstr>
      <vt:lpstr>Présentation PowerPoint</vt:lpstr>
      <vt:lpstr>Affectation en lycée </vt:lpstr>
      <vt:lpstr>Présentation PowerPoint</vt:lpstr>
      <vt:lpstr>Présentation PowerPoint</vt:lpstr>
      <vt:lpstr>Présentation PowerPoint</vt:lpstr>
      <vt:lpstr>Où s’informer?</vt:lpstr>
      <vt:lpstr>Présentation PowerPoint</vt:lpstr>
    </vt:vector>
  </TitlesOfParts>
  <Company>CIO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Soret</dc:creator>
  <cp:lastModifiedBy>GWENOLA</cp:lastModifiedBy>
  <cp:revision>314</cp:revision>
  <cp:lastPrinted>2018-01-17T15:42:17Z</cp:lastPrinted>
  <dcterms:created xsi:type="dcterms:W3CDTF">2013-03-18T12:30:36Z</dcterms:created>
  <dcterms:modified xsi:type="dcterms:W3CDTF">2019-02-04T18:15:00Z</dcterms:modified>
</cp:coreProperties>
</file>